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20104100" cy="11309350"/>
  <p:notesSz cx="20104100" cy="11309350"/>
  <p:defaultTextStyle>
    <a:defPPr>
      <a:defRPr lang="x-es-X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5D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678" autoAdjust="0"/>
  </p:normalViewPr>
  <p:slideViewPr>
    <p:cSldViewPr>
      <p:cViewPr varScale="1">
        <p:scale>
          <a:sx n="66" d="100"/>
          <a:sy n="66" d="100"/>
        </p:scale>
        <p:origin x="712" y="200"/>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46" d="100"/>
          <a:sy n="46" d="100"/>
        </p:scale>
        <p:origin x="1146"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75A845C1-4EB8-4BE2-832D-A9E0263E0D8C}" type="datetimeFigureOut">
              <a:rPr lang="fr-FR" smtClean="0"/>
              <a:t>21/07/2020</a:t>
            </a:fld>
            <a:endParaRPr lang="fr-FR"/>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740BDFFF-147E-4094-82B9-5D1F8014202E}" type="slidenum">
              <a:rPr lang="fr-FR" smtClean="0"/>
              <a:t>‹#›</a:t>
            </a:fld>
            <a:endParaRPr lang="fr-FR"/>
          </a:p>
        </p:txBody>
      </p:sp>
    </p:spTree>
    <p:extLst>
      <p:ext uri="{BB962C8B-B14F-4D97-AF65-F5344CB8AC3E}">
        <p14:creationId xmlns:p14="http://schemas.microsoft.com/office/powerpoint/2010/main" val="2947696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740BDFFF-147E-4094-82B9-5D1F8014202E}" type="slidenum">
              <a:rPr lang="fr-FR" smtClean="0"/>
              <a:t>6</a:t>
            </a:fld>
            <a:endParaRPr lang="fr-FR"/>
          </a:p>
        </p:txBody>
      </p:sp>
    </p:spTree>
    <p:extLst>
      <p:ext uri="{BB962C8B-B14F-4D97-AF65-F5344CB8AC3E}">
        <p14:creationId xmlns:p14="http://schemas.microsoft.com/office/powerpoint/2010/main" val="372057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7/21/20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350" b="0" i="0">
                <a:solidFill>
                  <a:srgbClr val="EF5DA2"/>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7/21/20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350" b="0" i="0">
                <a:solidFill>
                  <a:srgbClr val="EF5DA2"/>
                </a:solidFill>
                <a:latin typeface="Tahoma"/>
                <a:cs typeface="Tahoma"/>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7/21/20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350" b="0" i="0">
                <a:solidFill>
                  <a:srgbClr val="EF5DA2"/>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7/21/20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7/21/20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327903" y="3551441"/>
            <a:ext cx="17448293" cy="1659254"/>
          </a:xfrm>
          <a:prstGeom prst="rect">
            <a:avLst/>
          </a:prstGeom>
        </p:spPr>
        <p:txBody>
          <a:bodyPr wrap="square" lIns="0" tIns="0" rIns="0" bIns="0">
            <a:spAutoFit/>
          </a:bodyPr>
          <a:lstStyle>
            <a:lvl1pPr>
              <a:defRPr sz="5350" b="0" i="0">
                <a:solidFill>
                  <a:srgbClr val="EF5DA2"/>
                </a:solidFill>
                <a:latin typeface="Tahoma"/>
                <a:cs typeface="Tahoma"/>
              </a:defRPr>
            </a:lvl1pPr>
          </a:lstStyle>
          <a:p>
            <a:endParaRPr/>
          </a:p>
        </p:txBody>
      </p:sp>
      <p:sp>
        <p:nvSpPr>
          <p:cNvPr id="3" name="Holder 3"/>
          <p:cNvSpPr>
            <a:spLocks noGrp="1"/>
          </p:cNvSpPr>
          <p:nvPr>
            <p:ph type="body" idx="1"/>
          </p:nvPr>
        </p:nvSpPr>
        <p:spPr>
          <a:xfrm>
            <a:off x="1005205" y="2601150"/>
            <a:ext cx="18093690"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7/21/20</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3" Type="http://schemas.openxmlformats.org/officeDocument/2006/relationships/image" Target="../media/image25.png"/><Relationship Id="rId18" Type="http://schemas.openxmlformats.org/officeDocument/2006/relationships/image" Target="../media/image30.png"/><Relationship Id="rId26" Type="http://schemas.openxmlformats.org/officeDocument/2006/relationships/image" Target="../media/image38.png"/><Relationship Id="rId39" Type="http://schemas.openxmlformats.org/officeDocument/2006/relationships/image" Target="../media/image51.png"/><Relationship Id="rId21" Type="http://schemas.openxmlformats.org/officeDocument/2006/relationships/image" Target="../media/image33.png"/><Relationship Id="rId34" Type="http://schemas.openxmlformats.org/officeDocument/2006/relationships/image" Target="../media/image46.png"/><Relationship Id="rId42" Type="http://schemas.openxmlformats.org/officeDocument/2006/relationships/image" Target="../media/image54.png"/><Relationship Id="rId47" Type="http://schemas.openxmlformats.org/officeDocument/2006/relationships/image" Target="../media/image59.png"/><Relationship Id="rId50" Type="http://schemas.openxmlformats.org/officeDocument/2006/relationships/image" Target="../media/image62.jpg"/><Relationship Id="rId7" Type="http://schemas.openxmlformats.org/officeDocument/2006/relationships/image" Target="../media/image19.png"/><Relationship Id="rId2" Type="http://schemas.openxmlformats.org/officeDocument/2006/relationships/notesSlide" Target="../notesSlides/notesSlide1.xml"/><Relationship Id="rId16" Type="http://schemas.openxmlformats.org/officeDocument/2006/relationships/image" Target="../media/image28.png"/><Relationship Id="rId29" Type="http://schemas.openxmlformats.org/officeDocument/2006/relationships/image" Target="../media/image41.png"/><Relationship Id="rId11" Type="http://schemas.openxmlformats.org/officeDocument/2006/relationships/image" Target="../media/image23.png"/><Relationship Id="rId24" Type="http://schemas.openxmlformats.org/officeDocument/2006/relationships/image" Target="../media/image36.png"/><Relationship Id="rId32" Type="http://schemas.openxmlformats.org/officeDocument/2006/relationships/image" Target="../media/image44.png"/><Relationship Id="rId37" Type="http://schemas.openxmlformats.org/officeDocument/2006/relationships/image" Target="../media/image49.png"/><Relationship Id="rId40" Type="http://schemas.openxmlformats.org/officeDocument/2006/relationships/image" Target="../media/image52.png"/><Relationship Id="rId45" Type="http://schemas.openxmlformats.org/officeDocument/2006/relationships/image" Target="../media/image57.png"/><Relationship Id="rId53" Type="http://schemas.openxmlformats.org/officeDocument/2006/relationships/image" Target="../media/image65.png"/><Relationship Id="rId5" Type="http://schemas.openxmlformats.org/officeDocument/2006/relationships/image" Target="../media/image17.png"/><Relationship Id="rId10" Type="http://schemas.openxmlformats.org/officeDocument/2006/relationships/image" Target="../media/image22.png"/><Relationship Id="rId19" Type="http://schemas.openxmlformats.org/officeDocument/2006/relationships/image" Target="../media/image31.png"/><Relationship Id="rId31" Type="http://schemas.openxmlformats.org/officeDocument/2006/relationships/image" Target="../media/image43.png"/><Relationship Id="rId44" Type="http://schemas.openxmlformats.org/officeDocument/2006/relationships/image" Target="../media/image56.png"/><Relationship Id="rId52" Type="http://schemas.openxmlformats.org/officeDocument/2006/relationships/image" Target="../media/image64.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png"/><Relationship Id="rId27" Type="http://schemas.openxmlformats.org/officeDocument/2006/relationships/image" Target="../media/image39.png"/><Relationship Id="rId30" Type="http://schemas.openxmlformats.org/officeDocument/2006/relationships/image" Target="../media/image42.png"/><Relationship Id="rId35" Type="http://schemas.openxmlformats.org/officeDocument/2006/relationships/image" Target="../media/image47.png"/><Relationship Id="rId43" Type="http://schemas.openxmlformats.org/officeDocument/2006/relationships/image" Target="../media/image55.png"/><Relationship Id="rId48" Type="http://schemas.openxmlformats.org/officeDocument/2006/relationships/image" Target="../media/image60.png"/><Relationship Id="rId8" Type="http://schemas.openxmlformats.org/officeDocument/2006/relationships/image" Target="../media/image20.png"/><Relationship Id="rId51" Type="http://schemas.openxmlformats.org/officeDocument/2006/relationships/image" Target="../media/image63.png"/><Relationship Id="rId3" Type="http://schemas.openxmlformats.org/officeDocument/2006/relationships/image" Target="../media/image11.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33" Type="http://schemas.openxmlformats.org/officeDocument/2006/relationships/image" Target="../media/image45.png"/><Relationship Id="rId38" Type="http://schemas.openxmlformats.org/officeDocument/2006/relationships/image" Target="../media/image50.png"/><Relationship Id="rId46" Type="http://schemas.openxmlformats.org/officeDocument/2006/relationships/image" Target="../media/image58.png"/><Relationship Id="rId20" Type="http://schemas.openxmlformats.org/officeDocument/2006/relationships/image" Target="../media/image32.png"/><Relationship Id="rId41" Type="http://schemas.openxmlformats.org/officeDocument/2006/relationships/image" Target="../media/image53.png"/><Relationship Id="rId54"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18.png"/><Relationship Id="rId15" Type="http://schemas.openxmlformats.org/officeDocument/2006/relationships/image" Target="../media/image27.png"/><Relationship Id="rId23" Type="http://schemas.openxmlformats.org/officeDocument/2006/relationships/image" Target="../media/image35.png"/><Relationship Id="rId28" Type="http://schemas.openxmlformats.org/officeDocument/2006/relationships/image" Target="../media/image40.png"/><Relationship Id="rId36" Type="http://schemas.openxmlformats.org/officeDocument/2006/relationships/image" Target="../media/image48.png"/><Relationship Id="rId49" Type="http://schemas.openxmlformats.org/officeDocument/2006/relationships/image" Target="../media/image61.png"/></Relationships>
</file>

<file path=ppt/slides/_rels/slide7.xml.rels><?xml version="1.0" encoding="UTF-8" standalone="yes"?>
<Relationships xmlns="http://schemas.openxmlformats.org/package/2006/relationships"><Relationship Id="rId13" Type="http://schemas.openxmlformats.org/officeDocument/2006/relationships/image" Target="../media/image74.png"/><Relationship Id="rId18" Type="http://schemas.openxmlformats.org/officeDocument/2006/relationships/image" Target="../media/image78.png"/><Relationship Id="rId26" Type="http://schemas.openxmlformats.org/officeDocument/2006/relationships/image" Target="../media/image84.png"/><Relationship Id="rId39" Type="http://schemas.openxmlformats.org/officeDocument/2006/relationships/image" Target="../media/image89.png"/><Relationship Id="rId21" Type="http://schemas.openxmlformats.org/officeDocument/2006/relationships/image" Target="../media/image81.png"/><Relationship Id="rId34" Type="http://schemas.openxmlformats.org/officeDocument/2006/relationships/image" Target="../media/image64.png"/><Relationship Id="rId42" Type="http://schemas.openxmlformats.org/officeDocument/2006/relationships/image" Target="../media/image25.png"/><Relationship Id="rId47" Type="http://schemas.openxmlformats.org/officeDocument/2006/relationships/image" Target="../media/image38.png"/><Relationship Id="rId7" Type="http://schemas.openxmlformats.org/officeDocument/2006/relationships/image" Target="../media/image19.png"/><Relationship Id="rId2" Type="http://schemas.openxmlformats.org/officeDocument/2006/relationships/image" Target="../media/image67.png"/><Relationship Id="rId16" Type="http://schemas.openxmlformats.org/officeDocument/2006/relationships/image" Target="../media/image77.png"/><Relationship Id="rId29" Type="http://schemas.openxmlformats.org/officeDocument/2006/relationships/image" Target="../media/image86.png"/><Relationship Id="rId11" Type="http://schemas.openxmlformats.org/officeDocument/2006/relationships/image" Target="../media/image73.png"/><Relationship Id="rId24" Type="http://schemas.openxmlformats.org/officeDocument/2006/relationships/image" Target="../media/image49.png"/><Relationship Id="rId32" Type="http://schemas.openxmlformats.org/officeDocument/2006/relationships/image" Target="../media/image47.png"/><Relationship Id="rId37" Type="http://schemas.openxmlformats.org/officeDocument/2006/relationships/image" Target="../media/image43.png"/><Relationship Id="rId40" Type="http://schemas.openxmlformats.org/officeDocument/2006/relationships/image" Target="../media/image45.png"/><Relationship Id="rId45" Type="http://schemas.openxmlformats.org/officeDocument/2006/relationships/image" Target="../media/image29.png"/><Relationship Id="rId5" Type="http://schemas.openxmlformats.org/officeDocument/2006/relationships/image" Target="../media/image70.png"/><Relationship Id="rId15" Type="http://schemas.openxmlformats.org/officeDocument/2006/relationships/image" Target="../media/image76.png"/><Relationship Id="rId23" Type="http://schemas.openxmlformats.org/officeDocument/2006/relationships/image" Target="../media/image48.png"/><Relationship Id="rId28" Type="http://schemas.openxmlformats.org/officeDocument/2006/relationships/image" Target="../media/image85.png"/><Relationship Id="rId36" Type="http://schemas.openxmlformats.org/officeDocument/2006/relationships/image" Target="../media/image87.png"/><Relationship Id="rId49" Type="http://schemas.openxmlformats.org/officeDocument/2006/relationships/image" Target="../media/image92.png"/><Relationship Id="rId10" Type="http://schemas.openxmlformats.org/officeDocument/2006/relationships/image" Target="../media/image72.png"/><Relationship Id="rId19" Type="http://schemas.openxmlformats.org/officeDocument/2006/relationships/image" Target="../media/image79.png"/><Relationship Id="rId31" Type="http://schemas.openxmlformats.org/officeDocument/2006/relationships/image" Target="../media/image46.png"/><Relationship Id="rId44" Type="http://schemas.openxmlformats.org/officeDocument/2006/relationships/image" Target="../media/image66.png"/><Relationship Id="rId4" Type="http://schemas.openxmlformats.org/officeDocument/2006/relationships/image" Target="../media/image69.png"/><Relationship Id="rId9" Type="http://schemas.openxmlformats.org/officeDocument/2006/relationships/image" Target="../media/image23.png"/><Relationship Id="rId14" Type="http://schemas.openxmlformats.org/officeDocument/2006/relationships/image" Target="../media/image75.png"/><Relationship Id="rId22" Type="http://schemas.openxmlformats.org/officeDocument/2006/relationships/image" Target="../media/image82.png"/><Relationship Id="rId27" Type="http://schemas.openxmlformats.org/officeDocument/2006/relationships/image" Target="../media/image50.png"/><Relationship Id="rId30" Type="http://schemas.openxmlformats.org/officeDocument/2006/relationships/image" Target="../media/image41.png"/><Relationship Id="rId35" Type="http://schemas.openxmlformats.org/officeDocument/2006/relationships/image" Target="../media/image61.png"/><Relationship Id="rId43" Type="http://schemas.openxmlformats.org/officeDocument/2006/relationships/image" Target="../media/image24.png"/><Relationship Id="rId48" Type="http://schemas.openxmlformats.org/officeDocument/2006/relationships/image" Target="../media/image91.png"/><Relationship Id="rId8" Type="http://schemas.openxmlformats.org/officeDocument/2006/relationships/image" Target="../media/image20.png"/><Relationship Id="rId3" Type="http://schemas.openxmlformats.org/officeDocument/2006/relationships/image" Target="../media/image68.png"/><Relationship Id="rId12" Type="http://schemas.openxmlformats.org/officeDocument/2006/relationships/image" Target="../media/image30.png"/><Relationship Id="rId17" Type="http://schemas.openxmlformats.org/officeDocument/2006/relationships/image" Target="../media/image32.png"/><Relationship Id="rId25" Type="http://schemas.openxmlformats.org/officeDocument/2006/relationships/image" Target="../media/image83.png"/><Relationship Id="rId33" Type="http://schemas.openxmlformats.org/officeDocument/2006/relationships/image" Target="../media/image42.png"/><Relationship Id="rId38" Type="http://schemas.openxmlformats.org/officeDocument/2006/relationships/image" Target="../media/image88.png"/><Relationship Id="rId46" Type="http://schemas.openxmlformats.org/officeDocument/2006/relationships/image" Target="../media/image37.png"/><Relationship Id="rId20" Type="http://schemas.openxmlformats.org/officeDocument/2006/relationships/image" Target="../media/image80.png"/><Relationship Id="rId41" Type="http://schemas.openxmlformats.org/officeDocument/2006/relationships/image" Target="../media/image90.png"/><Relationship Id="rId1" Type="http://schemas.openxmlformats.org/officeDocument/2006/relationships/slideLayout" Target="../slideLayouts/slideLayout3.xml"/><Relationship Id="rId6" Type="http://schemas.openxmlformats.org/officeDocument/2006/relationships/image" Target="../media/image71.png"/></Relationships>
</file>

<file path=ppt/slides/_rels/slide8.xml.rels><?xml version="1.0" encoding="UTF-8" standalone="yes"?>
<Relationships xmlns="http://schemas.openxmlformats.org/package/2006/relationships"><Relationship Id="rId13" Type="http://schemas.openxmlformats.org/officeDocument/2006/relationships/image" Target="../media/image102.png"/><Relationship Id="rId18" Type="http://schemas.openxmlformats.org/officeDocument/2006/relationships/image" Target="../media/image107.png"/><Relationship Id="rId26" Type="http://schemas.openxmlformats.org/officeDocument/2006/relationships/image" Target="../media/image113.png"/><Relationship Id="rId39" Type="http://schemas.openxmlformats.org/officeDocument/2006/relationships/image" Target="../media/image121.png"/><Relationship Id="rId21" Type="http://schemas.openxmlformats.org/officeDocument/2006/relationships/image" Target="../media/image38.png"/><Relationship Id="rId34" Type="http://schemas.openxmlformats.org/officeDocument/2006/relationships/image" Target="../media/image45.png"/><Relationship Id="rId7" Type="http://schemas.openxmlformats.org/officeDocument/2006/relationships/image" Target="../media/image98.png"/><Relationship Id="rId12" Type="http://schemas.openxmlformats.org/officeDocument/2006/relationships/image" Target="../media/image101.png"/><Relationship Id="rId17" Type="http://schemas.openxmlformats.org/officeDocument/2006/relationships/image" Target="../media/image106.png"/><Relationship Id="rId25" Type="http://schemas.openxmlformats.org/officeDocument/2006/relationships/image" Target="../media/image112.png"/><Relationship Id="rId33" Type="http://schemas.openxmlformats.org/officeDocument/2006/relationships/image" Target="../media/image46.png"/><Relationship Id="rId38" Type="http://schemas.openxmlformats.org/officeDocument/2006/relationships/image" Target="../media/image120.png"/><Relationship Id="rId2" Type="http://schemas.openxmlformats.org/officeDocument/2006/relationships/image" Target="../media/image93.png"/><Relationship Id="rId16" Type="http://schemas.openxmlformats.org/officeDocument/2006/relationships/image" Target="../media/image105.png"/><Relationship Id="rId20" Type="http://schemas.openxmlformats.org/officeDocument/2006/relationships/image" Target="../media/image109.png"/><Relationship Id="rId29" Type="http://schemas.openxmlformats.org/officeDocument/2006/relationships/image" Target="../media/image116.png"/><Relationship Id="rId1" Type="http://schemas.openxmlformats.org/officeDocument/2006/relationships/slideLayout" Target="../slideLayouts/slideLayout3.xml"/><Relationship Id="rId6" Type="http://schemas.openxmlformats.org/officeDocument/2006/relationships/image" Target="../media/image97.png"/><Relationship Id="rId11" Type="http://schemas.openxmlformats.org/officeDocument/2006/relationships/image" Target="../media/image100.png"/><Relationship Id="rId24" Type="http://schemas.openxmlformats.org/officeDocument/2006/relationships/image" Target="../media/image79.png"/><Relationship Id="rId32" Type="http://schemas.openxmlformats.org/officeDocument/2006/relationships/image" Target="../media/image118.png"/><Relationship Id="rId37" Type="http://schemas.openxmlformats.org/officeDocument/2006/relationships/image" Target="../media/image119.png"/><Relationship Id="rId5" Type="http://schemas.openxmlformats.org/officeDocument/2006/relationships/image" Target="../media/image96.png"/><Relationship Id="rId15" Type="http://schemas.openxmlformats.org/officeDocument/2006/relationships/image" Target="../media/image104.png"/><Relationship Id="rId23" Type="http://schemas.openxmlformats.org/officeDocument/2006/relationships/image" Target="../media/image111.png"/><Relationship Id="rId28" Type="http://schemas.openxmlformats.org/officeDocument/2006/relationships/image" Target="../media/image115.png"/><Relationship Id="rId36" Type="http://schemas.openxmlformats.org/officeDocument/2006/relationships/image" Target="../media/image59.png"/><Relationship Id="rId10" Type="http://schemas.openxmlformats.org/officeDocument/2006/relationships/image" Target="../media/image99.png"/><Relationship Id="rId19" Type="http://schemas.openxmlformats.org/officeDocument/2006/relationships/image" Target="../media/image108.png"/><Relationship Id="rId31" Type="http://schemas.openxmlformats.org/officeDocument/2006/relationships/image" Target="../media/image30.png"/><Relationship Id="rId4" Type="http://schemas.openxmlformats.org/officeDocument/2006/relationships/image" Target="../media/image95.png"/><Relationship Id="rId9" Type="http://schemas.openxmlformats.org/officeDocument/2006/relationships/image" Target="../media/image22.png"/><Relationship Id="rId14" Type="http://schemas.openxmlformats.org/officeDocument/2006/relationships/image" Target="../media/image103.png"/><Relationship Id="rId22" Type="http://schemas.openxmlformats.org/officeDocument/2006/relationships/image" Target="../media/image110.png"/><Relationship Id="rId27" Type="http://schemas.openxmlformats.org/officeDocument/2006/relationships/image" Target="../media/image114.png"/><Relationship Id="rId30" Type="http://schemas.openxmlformats.org/officeDocument/2006/relationships/image" Target="../media/image117.png"/><Relationship Id="rId35" Type="http://schemas.openxmlformats.org/officeDocument/2006/relationships/image" Target="../media/image47.png"/><Relationship Id="rId8" Type="http://schemas.openxmlformats.org/officeDocument/2006/relationships/image" Target="../media/image20.png"/><Relationship Id="rId3" Type="http://schemas.openxmlformats.org/officeDocument/2006/relationships/image" Target="../media/image94.png"/></Relationships>
</file>

<file path=ppt/slides/_rels/slide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hyperlink" Target="mailto:Contact@eyeclick.com" TargetMode="Externa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816485" y="0"/>
            <a:ext cx="11287614" cy="9727379"/>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335330" y="4253361"/>
            <a:ext cx="4408170" cy="2287270"/>
          </a:xfrm>
          <a:prstGeom prst="rect">
            <a:avLst/>
          </a:prstGeom>
        </p:spPr>
        <p:txBody>
          <a:bodyPr vert="horz" wrap="square" lIns="0" tIns="12065" rIns="0" bIns="0" rtlCol="0">
            <a:spAutoFit/>
          </a:bodyPr>
          <a:lstStyle/>
          <a:p>
            <a:pPr marL="12700" marR="5080">
              <a:lnSpc>
                <a:spcPct val="100000"/>
              </a:lnSpc>
              <a:spcBef>
                <a:spcPts val="95"/>
              </a:spcBef>
            </a:pPr>
            <a:r>
              <a:rPr lang="fr-FR" sz="4950" spc="-35" dirty="0">
                <a:solidFill>
                  <a:srgbClr val="000000"/>
                </a:solidFill>
              </a:rPr>
              <a:t>Améliorer la </a:t>
            </a:r>
            <a:r>
              <a:rPr lang="fr-FR" sz="4950" spc="-35" dirty="0"/>
              <a:t>qualité des soins </a:t>
            </a:r>
            <a:r>
              <a:rPr lang="fr-FR" sz="4950" spc="-35" dirty="0">
                <a:solidFill>
                  <a:srgbClr val="000000"/>
                </a:solidFill>
              </a:rPr>
              <a:t>avec Obie</a:t>
            </a:r>
            <a:endParaRPr sz="4950" dirty="0"/>
          </a:p>
        </p:txBody>
      </p:sp>
      <p:sp>
        <p:nvSpPr>
          <p:cNvPr id="4" name="object 4"/>
          <p:cNvSpPr txBox="1"/>
          <p:nvPr/>
        </p:nvSpPr>
        <p:spPr>
          <a:xfrm>
            <a:off x="1335323" y="6880522"/>
            <a:ext cx="6336665" cy="2236510"/>
          </a:xfrm>
          <a:prstGeom prst="rect">
            <a:avLst/>
          </a:prstGeom>
        </p:spPr>
        <p:txBody>
          <a:bodyPr vert="horz" wrap="square" lIns="0" tIns="12065" rIns="0" bIns="0" rtlCol="0">
            <a:spAutoFit/>
          </a:bodyPr>
          <a:lstStyle/>
          <a:p>
            <a:pPr marL="12700" marR="5080">
              <a:lnSpc>
                <a:spcPct val="117800"/>
              </a:lnSpc>
              <a:spcBef>
                <a:spcPts val="95"/>
              </a:spcBef>
            </a:pPr>
            <a:r>
              <a:rPr lang="fr-FR" sz="2450" spc="-380" dirty="0" err="1">
                <a:solidFill>
                  <a:srgbClr val="404040"/>
                </a:solidFill>
                <a:latin typeface="Arial Black"/>
                <a:cs typeface="Arial Black"/>
              </a:rPr>
              <a:t>EyeClick</a:t>
            </a:r>
            <a:r>
              <a:rPr lang="fr-FR" sz="2450" spc="-380" dirty="0">
                <a:solidFill>
                  <a:srgbClr val="404040"/>
                </a:solidFill>
                <a:latin typeface="Arial Black"/>
                <a:cs typeface="Arial Black"/>
              </a:rPr>
              <a:t> est un leader mondial de la technologie interactive et le créateur d'Obie, une offre de jeu et d'activité primée qui transforme tout espace physique en une expérience immersive et très divertissante.</a:t>
            </a:r>
          </a:p>
        </p:txBody>
      </p:sp>
      <p:sp>
        <p:nvSpPr>
          <p:cNvPr id="5" name="object 5"/>
          <p:cNvSpPr/>
          <p:nvPr/>
        </p:nvSpPr>
        <p:spPr>
          <a:xfrm>
            <a:off x="1348032" y="2279272"/>
            <a:ext cx="928261" cy="669515"/>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8816485" y="9727379"/>
            <a:ext cx="11287760" cy="1581785"/>
          </a:xfrm>
          <a:custGeom>
            <a:avLst/>
            <a:gdLst/>
            <a:ahLst/>
            <a:cxnLst/>
            <a:rect l="l" t="t" r="r" b="b"/>
            <a:pathLst>
              <a:path w="11287760" h="1581784">
                <a:moveTo>
                  <a:pt x="0" y="1581176"/>
                </a:moveTo>
                <a:lnTo>
                  <a:pt x="11287603" y="1581176"/>
                </a:lnTo>
                <a:lnTo>
                  <a:pt x="11287603" y="0"/>
                </a:lnTo>
                <a:lnTo>
                  <a:pt x="0" y="0"/>
                </a:lnTo>
                <a:lnTo>
                  <a:pt x="0" y="1581176"/>
                </a:lnTo>
                <a:close/>
              </a:path>
            </a:pathLst>
          </a:custGeom>
          <a:solidFill>
            <a:srgbClr val="F4F4F4"/>
          </a:solidFill>
        </p:spPr>
        <p:txBody>
          <a:bodyPr wrap="square" lIns="0" tIns="0" rIns="0" bIns="0" rtlCol="0"/>
          <a:lstStyle/>
          <a:p>
            <a:endParaRPr/>
          </a:p>
        </p:txBody>
      </p:sp>
      <p:sp>
        <p:nvSpPr>
          <p:cNvPr id="7" name="object 7"/>
          <p:cNvSpPr/>
          <p:nvPr/>
        </p:nvSpPr>
        <p:spPr>
          <a:xfrm>
            <a:off x="12904352" y="9851375"/>
            <a:ext cx="1333171" cy="1333178"/>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15016675" y="10107317"/>
            <a:ext cx="659338" cy="619627"/>
          </a:xfrm>
          <a:prstGeom prst="rect">
            <a:avLst/>
          </a:prstGeom>
          <a:blipFill>
            <a:blip r:embed="rId5" cstate="print"/>
            <a:stretch>
              <a:fillRect/>
            </a:stretch>
          </a:blipFill>
        </p:spPr>
        <p:txBody>
          <a:bodyPr wrap="square" lIns="0" tIns="0" rIns="0" bIns="0" rtlCol="0"/>
          <a:lstStyle/>
          <a:p>
            <a:endParaRPr/>
          </a:p>
        </p:txBody>
      </p:sp>
      <p:sp>
        <p:nvSpPr>
          <p:cNvPr id="9" name="object 9"/>
          <p:cNvSpPr txBox="1"/>
          <p:nvPr/>
        </p:nvSpPr>
        <p:spPr>
          <a:xfrm>
            <a:off x="14663766" y="10762604"/>
            <a:ext cx="1366520" cy="209550"/>
          </a:xfrm>
          <a:prstGeom prst="rect">
            <a:avLst/>
          </a:prstGeom>
        </p:spPr>
        <p:txBody>
          <a:bodyPr vert="horz" wrap="square" lIns="0" tIns="13335" rIns="0" bIns="0" rtlCol="0">
            <a:spAutoFit/>
          </a:bodyPr>
          <a:lstStyle/>
          <a:p>
            <a:pPr marL="12700">
              <a:lnSpc>
                <a:spcPct val="100000"/>
              </a:lnSpc>
              <a:spcBef>
                <a:spcPts val="105"/>
              </a:spcBef>
            </a:pPr>
            <a:r>
              <a:rPr sz="1200" dirty="0">
                <a:solidFill>
                  <a:srgbClr val="00447C"/>
                </a:solidFill>
                <a:latin typeface="Open Sans"/>
                <a:cs typeface="Open Sans"/>
              </a:rPr>
              <a:t>Keshet</a:t>
            </a:r>
            <a:r>
              <a:rPr sz="1200" spc="-30" dirty="0">
                <a:solidFill>
                  <a:srgbClr val="00447C"/>
                </a:solidFill>
                <a:latin typeface="Open Sans"/>
                <a:cs typeface="Open Sans"/>
              </a:rPr>
              <a:t> </a:t>
            </a:r>
            <a:r>
              <a:rPr sz="1200" dirty="0">
                <a:solidFill>
                  <a:srgbClr val="00447C"/>
                </a:solidFill>
                <a:latin typeface="Open Sans"/>
                <a:cs typeface="Open Sans"/>
              </a:rPr>
              <a:t>Association</a:t>
            </a:r>
            <a:endParaRPr sz="1200">
              <a:latin typeface="Open Sans"/>
              <a:cs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128068" y="2806197"/>
            <a:ext cx="9172506" cy="5654278"/>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337467" y="1656696"/>
            <a:ext cx="7800183" cy="3059171"/>
          </a:xfrm>
          <a:prstGeom prst="rect">
            <a:avLst/>
          </a:prstGeom>
        </p:spPr>
        <p:txBody>
          <a:bodyPr vert="horz" wrap="square" lIns="0" tIns="12065" rIns="0" bIns="0" rtlCol="0">
            <a:spAutoFit/>
          </a:bodyPr>
          <a:lstStyle/>
          <a:p>
            <a:pPr marL="12700" marR="2880995">
              <a:lnSpc>
                <a:spcPct val="100000"/>
              </a:lnSpc>
              <a:spcBef>
                <a:spcPts val="95"/>
              </a:spcBef>
            </a:pPr>
            <a:r>
              <a:rPr lang="fr-FR" sz="4950" spc="155" dirty="0">
                <a:solidFill>
                  <a:srgbClr val="000000"/>
                </a:solidFill>
              </a:rPr>
              <a:t>Un Obie.  Quatre modes.</a:t>
            </a:r>
            <a:br>
              <a:rPr lang="fr-FR" sz="4950" spc="155" dirty="0">
                <a:solidFill>
                  <a:srgbClr val="000000"/>
                </a:solidFill>
              </a:rPr>
            </a:br>
            <a:r>
              <a:rPr lang="fr-FR" sz="4950" spc="155" dirty="0"/>
              <a:t>D'innombrables possibilités.</a:t>
            </a:r>
            <a:endParaRPr sz="4950" dirty="0"/>
          </a:p>
        </p:txBody>
      </p:sp>
      <p:sp>
        <p:nvSpPr>
          <p:cNvPr id="4" name="object 4"/>
          <p:cNvSpPr txBox="1"/>
          <p:nvPr/>
        </p:nvSpPr>
        <p:spPr>
          <a:xfrm>
            <a:off x="1337467" y="4917076"/>
            <a:ext cx="8225155" cy="2022028"/>
          </a:xfrm>
          <a:prstGeom prst="rect">
            <a:avLst/>
          </a:prstGeom>
        </p:spPr>
        <p:txBody>
          <a:bodyPr vert="horz" wrap="square" lIns="0" tIns="11430" rIns="0" bIns="0" rtlCol="0">
            <a:spAutoFit/>
          </a:bodyPr>
          <a:lstStyle/>
          <a:p>
            <a:pPr marL="12700" marR="5080">
              <a:lnSpc>
                <a:spcPct val="133900"/>
              </a:lnSpc>
              <a:spcBef>
                <a:spcPts val="90"/>
              </a:spcBef>
            </a:pPr>
            <a:r>
              <a:rPr lang="fr-FR" sz="1950" spc="-200" dirty="0">
                <a:solidFill>
                  <a:srgbClr val="404040"/>
                </a:solidFill>
                <a:latin typeface="Arial Black"/>
                <a:cs typeface="Arial Black"/>
              </a:rPr>
              <a:t>Obie est une console de jeu interactive munie d'un projecteur avancé intégré qui permet de projeter l’image sur n'importe quelle surface (sols, murs et dessus de table), permettant ainsi aux participants de s'engager dans un jeu actif en utilisant des mouvements corporels, des tactiques de coordination œil-main et en touchant les images affichées.</a:t>
            </a:r>
            <a:endParaRPr sz="1950" dirty="0">
              <a:latin typeface="Arial Black"/>
              <a:cs typeface="Arial Black"/>
            </a:endParaRPr>
          </a:p>
        </p:txBody>
      </p:sp>
      <p:sp>
        <p:nvSpPr>
          <p:cNvPr id="5" name="object 5"/>
          <p:cNvSpPr txBox="1"/>
          <p:nvPr/>
        </p:nvSpPr>
        <p:spPr>
          <a:xfrm>
            <a:off x="6303466" y="8489659"/>
            <a:ext cx="859155" cy="352425"/>
          </a:xfrm>
          <a:prstGeom prst="rect">
            <a:avLst/>
          </a:prstGeom>
        </p:spPr>
        <p:txBody>
          <a:bodyPr vert="horz" wrap="square" lIns="0" tIns="11430" rIns="0" bIns="0" rtlCol="0">
            <a:spAutoFit/>
          </a:bodyPr>
          <a:lstStyle/>
          <a:p>
            <a:pPr marL="12700">
              <a:lnSpc>
                <a:spcPct val="100000"/>
              </a:lnSpc>
              <a:spcBef>
                <a:spcPts val="90"/>
              </a:spcBef>
            </a:pPr>
            <a:r>
              <a:rPr sz="2150" spc="-15" dirty="0">
                <a:solidFill>
                  <a:srgbClr val="EF5DA2"/>
                </a:solidFill>
                <a:latin typeface="Tahoma"/>
                <a:cs typeface="Tahoma"/>
              </a:rPr>
              <a:t>A</a:t>
            </a:r>
            <a:r>
              <a:rPr sz="2150" dirty="0">
                <a:solidFill>
                  <a:srgbClr val="EF5DA2"/>
                </a:solidFill>
                <a:latin typeface="Tahoma"/>
                <a:cs typeface="Tahoma"/>
              </a:rPr>
              <a:t>v</a:t>
            </a:r>
            <a:r>
              <a:rPr sz="2150" spc="145" dirty="0">
                <a:solidFill>
                  <a:srgbClr val="EF5DA2"/>
                </a:solidFill>
                <a:latin typeface="Tahoma"/>
                <a:cs typeface="Tahoma"/>
              </a:rPr>
              <a:t>a</a:t>
            </a:r>
            <a:r>
              <a:rPr sz="2150" spc="125" dirty="0">
                <a:solidFill>
                  <a:srgbClr val="EF5DA2"/>
                </a:solidFill>
                <a:latin typeface="Tahoma"/>
                <a:cs typeface="Tahoma"/>
              </a:rPr>
              <a:t>ta</a:t>
            </a:r>
            <a:r>
              <a:rPr sz="2150" spc="50" dirty="0">
                <a:solidFill>
                  <a:srgbClr val="EF5DA2"/>
                </a:solidFill>
                <a:latin typeface="Tahoma"/>
                <a:cs typeface="Tahoma"/>
              </a:rPr>
              <a:t>r</a:t>
            </a:r>
            <a:endParaRPr sz="2150">
              <a:latin typeface="Tahoma"/>
              <a:cs typeface="Tahoma"/>
            </a:endParaRPr>
          </a:p>
        </p:txBody>
      </p:sp>
      <p:sp>
        <p:nvSpPr>
          <p:cNvPr id="6" name="object 6"/>
          <p:cNvSpPr/>
          <p:nvPr/>
        </p:nvSpPr>
        <p:spPr>
          <a:xfrm>
            <a:off x="6228354" y="7482516"/>
            <a:ext cx="805932" cy="805934"/>
          </a:xfrm>
          <a:prstGeom prst="rect">
            <a:avLst/>
          </a:prstGeom>
          <a:blipFill>
            <a:blip r:embed="rId3" cstate="print"/>
            <a:stretch>
              <a:fillRect/>
            </a:stretch>
          </a:blipFill>
        </p:spPr>
        <p:txBody>
          <a:bodyPr wrap="square" lIns="0" tIns="0" rIns="0" bIns="0" rtlCol="0"/>
          <a:lstStyle/>
          <a:p>
            <a:endParaRPr/>
          </a:p>
        </p:txBody>
      </p:sp>
      <p:sp>
        <p:nvSpPr>
          <p:cNvPr id="7" name="object 7"/>
          <p:cNvSpPr txBox="1"/>
          <p:nvPr/>
        </p:nvSpPr>
        <p:spPr>
          <a:xfrm>
            <a:off x="4814559" y="8489659"/>
            <a:ext cx="570230" cy="352425"/>
          </a:xfrm>
          <a:prstGeom prst="rect">
            <a:avLst/>
          </a:prstGeom>
        </p:spPr>
        <p:txBody>
          <a:bodyPr vert="horz" wrap="square" lIns="0" tIns="11430" rIns="0" bIns="0" rtlCol="0">
            <a:spAutoFit/>
          </a:bodyPr>
          <a:lstStyle/>
          <a:p>
            <a:pPr marL="12700">
              <a:lnSpc>
                <a:spcPct val="100000"/>
              </a:lnSpc>
              <a:spcBef>
                <a:spcPts val="90"/>
              </a:spcBef>
            </a:pPr>
            <a:r>
              <a:rPr lang="fr-CA" sz="2150" spc="65" dirty="0">
                <a:solidFill>
                  <a:srgbClr val="EF5DA2"/>
                </a:solidFill>
                <a:latin typeface="Tahoma"/>
                <a:cs typeface="Tahoma"/>
              </a:rPr>
              <a:t>Mur</a:t>
            </a:r>
            <a:endParaRPr sz="2150" dirty="0">
              <a:latin typeface="Tahoma"/>
              <a:cs typeface="Tahoma"/>
            </a:endParaRPr>
          </a:p>
        </p:txBody>
      </p:sp>
      <p:sp>
        <p:nvSpPr>
          <p:cNvPr id="8" name="object 8"/>
          <p:cNvSpPr/>
          <p:nvPr/>
        </p:nvSpPr>
        <p:spPr>
          <a:xfrm>
            <a:off x="4680518" y="7482516"/>
            <a:ext cx="805931" cy="805934"/>
          </a:xfrm>
          <a:prstGeom prst="rect">
            <a:avLst/>
          </a:prstGeom>
          <a:blipFill>
            <a:blip r:embed="rId4" cstate="print"/>
            <a:stretch>
              <a:fillRect/>
            </a:stretch>
          </a:blipFill>
        </p:spPr>
        <p:txBody>
          <a:bodyPr wrap="square" lIns="0" tIns="0" rIns="0" bIns="0" rtlCol="0"/>
          <a:lstStyle/>
          <a:p>
            <a:endParaRPr/>
          </a:p>
        </p:txBody>
      </p:sp>
      <p:sp>
        <p:nvSpPr>
          <p:cNvPr id="9" name="object 9"/>
          <p:cNvSpPr txBox="1"/>
          <p:nvPr/>
        </p:nvSpPr>
        <p:spPr>
          <a:xfrm>
            <a:off x="3195818" y="8489659"/>
            <a:ext cx="640080" cy="352425"/>
          </a:xfrm>
          <a:prstGeom prst="rect">
            <a:avLst/>
          </a:prstGeom>
        </p:spPr>
        <p:txBody>
          <a:bodyPr vert="horz" wrap="square" lIns="0" tIns="11430" rIns="0" bIns="0" rtlCol="0">
            <a:spAutoFit/>
          </a:bodyPr>
          <a:lstStyle/>
          <a:p>
            <a:pPr marL="12700">
              <a:lnSpc>
                <a:spcPct val="100000"/>
              </a:lnSpc>
              <a:spcBef>
                <a:spcPts val="90"/>
              </a:spcBef>
            </a:pPr>
            <a:r>
              <a:rPr lang="fr-CA" sz="2150" spc="-70" dirty="0">
                <a:solidFill>
                  <a:srgbClr val="EF5DA2"/>
                </a:solidFill>
                <a:latin typeface="Tahoma"/>
                <a:cs typeface="Tahoma"/>
              </a:rPr>
              <a:t>Sol</a:t>
            </a:r>
            <a:endParaRPr sz="2150" dirty="0">
              <a:latin typeface="Tahoma"/>
              <a:cs typeface="Tahoma"/>
            </a:endParaRPr>
          </a:p>
        </p:txBody>
      </p:sp>
      <p:sp>
        <p:nvSpPr>
          <p:cNvPr id="10" name="object 10"/>
          <p:cNvSpPr/>
          <p:nvPr/>
        </p:nvSpPr>
        <p:spPr>
          <a:xfrm>
            <a:off x="3132689" y="7482516"/>
            <a:ext cx="805930" cy="805934"/>
          </a:xfrm>
          <a:prstGeom prst="rect">
            <a:avLst/>
          </a:prstGeom>
          <a:blipFill>
            <a:blip r:embed="rId5" cstate="print"/>
            <a:stretch>
              <a:fillRect/>
            </a:stretch>
          </a:blipFill>
        </p:spPr>
        <p:txBody>
          <a:bodyPr wrap="square" lIns="0" tIns="0" rIns="0" bIns="0" rtlCol="0"/>
          <a:lstStyle/>
          <a:p>
            <a:endParaRPr/>
          </a:p>
        </p:txBody>
      </p:sp>
      <p:sp>
        <p:nvSpPr>
          <p:cNvPr id="11" name="object 11"/>
          <p:cNvSpPr txBox="1"/>
          <p:nvPr/>
        </p:nvSpPr>
        <p:spPr>
          <a:xfrm>
            <a:off x="1664154" y="8489659"/>
            <a:ext cx="682625" cy="352425"/>
          </a:xfrm>
          <a:prstGeom prst="rect">
            <a:avLst/>
          </a:prstGeom>
        </p:spPr>
        <p:txBody>
          <a:bodyPr vert="horz" wrap="square" lIns="0" tIns="11430" rIns="0" bIns="0" rtlCol="0">
            <a:spAutoFit/>
          </a:bodyPr>
          <a:lstStyle/>
          <a:p>
            <a:pPr marL="12700">
              <a:lnSpc>
                <a:spcPct val="100000"/>
              </a:lnSpc>
              <a:spcBef>
                <a:spcPts val="90"/>
              </a:spcBef>
            </a:pPr>
            <a:r>
              <a:rPr sz="2150" spc="-335" dirty="0">
                <a:solidFill>
                  <a:srgbClr val="EF5DA2"/>
                </a:solidFill>
                <a:latin typeface="Tahoma"/>
                <a:cs typeface="Tahoma"/>
              </a:rPr>
              <a:t>T</a:t>
            </a:r>
            <a:r>
              <a:rPr sz="2150" spc="125" dirty="0">
                <a:solidFill>
                  <a:srgbClr val="EF5DA2"/>
                </a:solidFill>
                <a:latin typeface="Tahoma"/>
                <a:cs typeface="Tahoma"/>
              </a:rPr>
              <a:t>a</a:t>
            </a:r>
            <a:r>
              <a:rPr sz="2150" spc="80" dirty="0">
                <a:solidFill>
                  <a:srgbClr val="EF5DA2"/>
                </a:solidFill>
                <a:latin typeface="Tahoma"/>
                <a:cs typeface="Tahoma"/>
              </a:rPr>
              <a:t>b</a:t>
            </a:r>
            <a:r>
              <a:rPr sz="2150" spc="50" dirty="0">
                <a:solidFill>
                  <a:srgbClr val="EF5DA2"/>
                </a:solidFill>
                <a:latin typeface="Tahoma"/>
                <a:cs typeface="Tahoma"/>
              </a:rPr>
              <a:t>l</a:t>
            </a:r>
            <a:r>
              <a:rPr sz="2150" spc="35" dirty="0">
                <a:solidFill>
                  <a:srgbClr val="EF5DA2"/>
                </a:solidFill>
                <a:latin typeface="Tahoma"/>
                <a:cs typeface="Tahoma"/>
              </a:rPr>
              <a:t>e</a:t>
            </a:r>
            <a:endParaRPr sz="2150">
              <a:latin typeface="Tahoma"/>
              <a:cs typeface="Tahoma"/>
            </a:endParaRPr>
          </a:p>
        </p:txBody>
      </p:sp>
      <p:sp>
        <p:nvSpPr>
          <p:cNvPr id="12" name="object 12"/>
          <p:cNvSpPr/>
          <p:nvPr/>
        </p:nvSpPr>
        <p:spPr>
          <a:xfrm>
            <a:off x="1584851" y="7482516"/>
            <a:ext cx="805934" cy="805934"/>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046844" y="1403099"/>
            <a:ext cx="11057244" cy="8502357"/>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9972544" y="2083738"/>
            <a:ext cx="4727706" cy="5649624"/>
          </a:xfrm>
          <a:prstGeom prst="rect">
            <a:avLst/>
          </a:prstGeom>
        </p:spPr>
        <p:txBody>
          <a:bodyPr vert="horz" wrap="square" lIns="0" tIns="12065" rIns="0" bIns="0" rtlCol="0">
            <a:spAutoFit/>
          </a:bodyPr>
          <a:lstStyle/>
          <a:p>
            <a:pPr marL="12700" marR="548005">
              <a:lnSpc>
                <a:spcPct val="121100"/>
              </a:lnSpc>
              <a:spcBef>
                <a:spcPts val="95"/>
              </a:spcBef>
            </a:pPr>
            <a:r>
              <a:rPr lang="fr-FR" sz="2950" spc="-405" dirty="0">
                <a:solidFill>
                  <a:srgbClr val="404040"/>
                </a:solidFill>
                <a:latin typeface="Arial Black"/>
                <a:cs typeface="Arial Black"/>
              </a:rPr>
              <a:t>« Les résidents réagissent avec amour et se réjouissent des activités avec Obie.</a:t>
            </a:r>
          </a:p>
          <a:p>
            <a:pPr marL="12700" marR="548005">
              <a:lnSpc>
                <a:spcPct val="121100"/>
              </a:lnSpc>
              <a:spcBef>
                <a:spcPts val="95"/>
              </a:spcBef>
            </a:pPr>
            <a:r>
              <a:rPr lang="fr-FR" sz="2950" b="1" spc="-405" dirty="0">
                <a:solidFill>
                  <a:srgbClr val="EF5DA2"/>
                </a:solidFill>
                <a:latin typeface="Trebuchet MS" panose="020B0603020202020204" pitchFamily="34" charset="0"/>
                <a:cs typeface="Arial Black"/>
              </a:rPr>
              <a:t>Cela leur permet d'interagir </a:t>
            </a:r>
          </a:p>
          <a:p>
            <a:pPr marL="12700" marR="548005">
              <a:lnSpc>
                <a:spcPct val="121100"/>
              </a:lnSpc>
              <a:spcBef>
                <a:spcPts val="95"/>
              </a:spcBef>
            </a:pPr>
            <a:r>
              <a:rPr lang="fr-FR" sz="2950" spc="-405" dirty="0">
                <a:solidFill>
                  <a:srgbClr val="404040"/>
                </a:solidFill>
                <a:latin typeface="Arial Black"/>
                <a:cs typeface="Arial Black"/>
              </a:rPr>
              <a:t>à un niveau qui leur est généralement difficile d'atteindre. »</a:t>
            </a:r>
          </a:p>
          <a:p>
            <a:pPr marL="12700">
              <a:lnSpc>
                <a:spcPct val="100000"/>
              </a:lnSpc>
              <a:spcBef>
                <a:spcPts val="2535"/>
              </a:spcBef>
            </a:pPr>
            <a:r>
              <a:rPr lang="fr-FR" sz="1750" i="1" spc="150" dirty="0">
                <a:solidFill>
                  <a:srgbClr val="202020"/>
                </a:solidFill>
                <a:latin typeface="Trebuchet MS"/>
                <a:cs typeface="Trebuchet MS"/>
              </a:rPr>
              <a:t>- </a:t>
            </a:r>
            <a:r>
              <a:rPr lang="fr-FR" sz="1750" i="1" spc="10" dirty="0">
                <a:solidFill>
                  <a:srgbClr val="202020"/>
                </a:solidFill>
                <a:latin typeface="Trebuchet MS"/>
                <a:cs typeface="Trebuchet MS"/>
              </a:rPr>
              <a:t>Lisa </a:t>
            </a:r>
            <a:r>
              <a:rPr lang="fr-FR" sz="1750" i="1" spc="125" dirty="0">
                <a:solidFill>
                  <a:srgbClr val="202020"/>
                </a:solidFill>
                <a:latin typeface="Trebuchet MS"/>
                <a:cs typeface="Trebuchet MS"/>
              </a:rPr>
              <a:t>Mc</a:t>
            </a:r>
            <a:r>
              <a:rPr lang="fr-FR" sz="1750" i="1" spc="-300" dirty="0">
                <a:solidFill>
                  <a:srgbClr val="202020"/>
                </a:solidFill>
                <a:latin typeface="Trebuchet MS"/>
                <a:cs typeface="Trebuchet MS"/>
              </a:rPr>
              <a:t> </a:t>
            </a:r>
            <a:r>
              <a:rPr lang="fr-FR" sz="1750" i="1" spc="-25" dirty="0">
                <a:solidFill>
                  <a:srgbClr val="202020"/>
                </a:solidFill>
                <a:latin typeface="Trebuchet MS"/>
                <a:cs typeface="Trebuchet MS"/>
              </a:rPr>
              <a:t>Allen</a:t>
            </a:r>
            <a:endParaRPr lang="fr-FR" sz="1750" dirty="0">
              <a:latin typeface="Trebuchet MS"/>
              <a:cs typeface="Trebuchet MS"/>
            </a:endParaRPr>
          </a:p>
          <a:p>
            <a:pPr marL="12700" marR="548005">
              <a:lnSpc>
                <a:spcPct val="121100"/>
              </a:lnSpc>
              <a:spcBef>
                <a:spcPts val="95"/>
              </a:spcBef>
            </a:pPr>
            <a:r>
              <a:rPr lang="en-US" sz="1650" spc="-204" dirty="0">
                <a:solidFill>
                  <a:srgbClr val="202020"/>
                </a:solidFill>
                <a:latin typeface="Arial Black"/>
                <a:cs typeface="Arial Black"/>
              </a:rPr>
              <a:t>Propriétaire d’un établissement </a:t>
            </a:r>
            <a:r>
              <a:rPr lang="fr-FR" sz="1650" spc="-130" dirty="0">
                <a:solidFill>
                  <a:srgbClr val="202020"/>
                </a:solidFill>
                <a:latin typeface="Arial Black"/>
                <a:cs typeface="Arial Black"/>
              </a:rPr>
              <a:t>de santé pour personnes âgées</a:t>
            </a:r>
            <a:endParaRPr lang="fr-FR" sz="1650" spc="-405" dirty="0">
              <a:solidFill>
                <a:srgbClr val="404040"/>
              </a:solidFill>
              <a:latin typeface="Arial Black"/>
              <a:cs typeface="Arial Black"/>
            </a:endParaRPr>
          </a:p>
        </p:txBody>
      </p:sp>
      <p:sp>
        <p:nvSpPr>
          <p:cNvPr id="4" name="object 4"/>
          <p:cNvSpPr/>
          <p:nvPr/>
        </p:nvSpPr>
        <p:spPr>
          <a:xfrm>
            <a:off x="1377120" y="6526429"/>
            <a:ext cx="725538" cy="79650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339284" y="8307265"/>
            <a:ext cx="801205" cy="623834"/>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2526957" y="4632250"/>
            <a:ext cx="4623435" cy="4399281"/>
          </a:xfrm>
          <a:prstGeom prst="rect">
            <a:avLst/>
          </a:prstGeom>
        </p:spPr>
        <p:txBody>
          <a:bodyPr vert="horz" wrap="square" lIns="0" tIns="15875" rIns="0" bIns="0" rtlCol="0">
            <a:spAutoFit/>
          </a:bodyPr>
          <a:lstStyle/>
          <a:p>
            <a:pPr marL="12700">
              <a:lnSpc>
                <a:spcPct val="100000"/>
              </a:lnSpc>
              <a:spcBef>
                <a:spcPts val="125"/>
              </a:spcBef>
            </a:pPr>
            <a:r>
              <a:rPr lang="fr-FR" sz="1950" b="1" spc="35" dirty="0">
                <a:solidFill>
                  <a:srgbClr val="202020"/>
                </a:solidFill>
                <a:latin typeface="Trebuchet MS" panose="020B0603020202020204" pitchFamily="34" charset="0"/>
                <a:cs typeface="Trebuchet MS"/>
              </a:rPr>
              <a:t>Encourager le mouvement</a:t>
            </a:r>
          </a:p>
          <a:p>
            <a:pPr marL="12700">
              <a:lnSpc>
                <a:spcPct val="100000"/>
              </a:lnSpc>
              <a:spcBef>
                <a:spcPts val="125"/>
              </a:spcBef>
            </a:pPr>
            <a:r>
              <a:rPr lang="fr-FR" sz="1650" spc="35" dirty="0">
                <a:solidFill>
                  <a:srgbClr val="202020"/>
                </a:solidFill>
                <a:latin typeface="Arial Black" panose="020B0A04020102020204" pitchFamily="34" charset="0"/>
                <a:cs typeface="Trebuchet MS"/>
              </a:rPr>
              <a:t>Une merveilleuse façon d'améliorer la mobilité et les capacités motrices grâce à des jeux actifs pour les personnes en soins de longue durée.</a:t>
            </a:r>
          </a:p>
          <a:p>
            <a:pPr marL="12700">
              <a:lnSpc>
                <a:spcPct val="100000"/>
              </a:lnSpc>
              <a:spcBef>
                <a:spcPts val="125"/>
              </a:spcBef>
            </a:pPr>
            <a:endParaRPr lang="fr-FR" sz="1950" b="1" spc="35" dirty="0">
              <a:solidFill>
                <a:srgbClr val="202020"/>
              </a:solidFill>
              <a:latin typeface="Trebuchet MS"/>
              <a:cs typeface="Trebuchet MS"/>
            </a:endParaRPr>
          </a:p>
          <a:p>
            <a:pPr marL="12700">
              <a:lnSpc>
                <a:spcPct val="100000"/>
              </a:lnSpc>
              <a:spcBef>
                <a:spcPts val="125"/>
              </a:spcBef>
            </a:pPr>
            <a:r>
              <a:rPr lang="fr-FR" sz="1950" b="1" spc="35" dirty="0">
                <a:solidFill>
                  <a:srgbClr val="202020"/>
                </a:solidFill>
                <a:latin typeface="Trebuchet MS"/>
                <a:cs typeface="Trebuchet MS"/>
              </a:rPr>
              <a:t>Activité cognitive</a:t>
            </a:r>
          </a:p>
          <a:p>
            <a:pPr marL="12700">
              <a:lnSpc>
                <a:spcPct val="100000"/>
              </a:lnSpc>
              <a:spcBef>
                <a:spcPts val="125"/>
              </a:spcBef>
            </a:pPr>
            <a:r>
              <a:rPr lang="fr-FR" sz="1650" spc="35" dirty="0">
                <a:solidFill>
                  <a:srgbClr val="202020"/>
                </a:solidFill>
                <a:latin typeface="Arial Black" panose="020B0A04020102020204" pitchFamily="34" charset="0"/>
                <a:cs typeface="Trebuchet MS"/>
              </a:rPr>
              <a:t>Une combinaison d'activités cognitives, de défis de mémoire et de divertissement grâce à nos jeux interactifs.</a:t>
            </a:r>
          </a:p>
          <a:p>
            <a:pPr marL="12700">
              <a:lnSpc>
                <a:spcPct val="100000"/>
              </a:lnSpc>
              <a:spcBef>
                <a:spcPts val="125"/>
              </a:spcBef>
            </a:pPr>
            <a:endParaRPr lang="fr-FR" sz="1950" b="1" spc="35" dirty="0">
              <a:solidFill>
                <a:srgbClr val="202020"/>
              </a:solidFill>
              <a:latin typeface="Trebuchet MS"/>
              <a:cs typeface="Trebuchet MS"/>
            </a:endParaRPr>
          </a:p>
          <a:p>
            <a:pPr marL="12700">
              <a:lnSpc>
                <a:spcPct val="100000"/>
              </a:lnSpc>
              <a:spcBef>
                <a:spcPts val="125"/>
              </a:spcBef>
            </a:pPr>
            <a:r>
              <a:rPr lang="fr-FR" sz="1950" b="1" spc="35" dirty="0">
                <a:solidFill>
                  <a:srgbClr val="202020"/>
                </a:solidFill>
                <a:latin typeface="Trebuchet MS"/>
                <a:cs typeface="Trebuchet MS"/>
              </a:rPr>
              <a:t>Interactions sociales</a:t>
            </a:r>
          </a:p>
          <a:p>
            <a:pPr marL="12700">
              <a:lnSpc>
                <a:spcPct val="100000"/>
              </a:lnSpc>
              <a:spcBef>
                <a:spcPts val="125"/>
              </a:spcBef>
            </a:pPr>
            <a:r>
              <a:rPr lang="fr-FR" sz="1650" spc="35" dirty="0">
                <a:solidFill>
                  <a:srgbClr val="202020"/>
                </a:solidFill>
                <a:latin typeface="Arial Black" panose="020B0A04020102020204" pitchFamily="34" charset="0"/>
                <a:cs typeface="Trebuchet MS"/>
              </a:rPr>
              <a:t>Une façon de renouer, à tour de rôle, avec la famille et les amis et de créer des expériences sociales.</a:t>
            </a:r>
            <a:endParaRPr sz="1650" dirty="0">
              <a:latin typeface="Arial Black" panose="020B0A04020102020204" pitchFamily="34" charset="0"/>
              <a:cs typeface="Arial Black"/>
            </a:endParaRPr>
          </a:p>
        </p:txBody>
      </p:sp>
      <p:sp>
        <p:nvSpPr>
          <p:cNvPr id="7" name="object 7"/>
          <p:cNvSpPr txBox="1">
            <a:spLocks noGrp="1"/>
          </p:cNvSpPr>
          <p:nvPr>
            <p:ph type="title"/>
          </p:nvPr>
        </p:nvSpPr>
        <p:spPr>
          <a:xfrm>
            <a:off x="1326590" y="1557932"/>
            <a:ext cx="4229660" cy="2138405"/>
          </a:xfrm>
          <a:prstGeom prst="rect">
            <a:avLst/>
          </a:prstGeom>
        </p:spPr>
        <p:txBody>
          <a:bodyPr vert="horz" wrap="square" lIns="0" tIns="14604" rIns="0" bIns="0" rtlCol="0">
            <a:spAutoFit/>
          </a:bodyPr>
          <a:lstStyle/>
          <a:p>
            <a:pPr marL="12700">
              <a:lnSpc>
                <a:spcPct val="100000"/>
              </a:lnSpc>
              <a:spcBef>
                <a:spcPts val="114"/>
              </a:spcBef>
            </a:pPr>
            <a:r>
              <a:rPr lang="fr-FR" sz="4600" spc="75" dirty="0"/>
              <a:t>Améliorer</a:t>
            </a:r>
            <a:br>
              <a:rPr lang="fr-FR" sz="4600" spc="75" dirty="0"/>
            </a:br>
            <a:r>
              <a:rPr lang="fr-FR" sz="4600" spc="75" dirty="0">
                <a:solidFill>
                  <a:schemeClr val="tx1"/>
                </a:solidFill>
              </a:rPr>
              <a:t>le bien-être de vos résidents</a:t>
            </a:r>
            <a:endParaRPr sz="4600" dirty="0">
              <a:solidFill>
                <a:schemeClr val="tx1"/>
              </a:solidFill>
            </a:endParaRPr>
          </a:p>
        </p:txBody>
      </p:sp>
      <p:sp>
        <p:nvSpPr>
          <p:cNvPr id="8" name="object 8"/>
          <p:cNvSpPr/>
          <p:nvPr/>
        </p:nvSpPr>
        <p:spPr>
          <a:xfrm>
            <a:off x="1349503" y="4767577"/>
            <a:ext cx="780771" cy="780771"/>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704352" y="0"/>
            <a:ext cx="11399736" cy="11308556"/>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419445" y="1191468"/>
            <a:ext cx="5720715" cy="2843727"/>
          </a:xfrm>
          <a:prstGeom prst="rect">
            <a:avLst/>
          </a:prstGeom>
        </p:spPr>
        <p:txBody>
          <a:bodyPr vert="horz" wrap="square" lIns="0" tIns="12065" rIns="0" bIns="0" rtlCol="0">
            <a:spAutoFit/>
          </a:bodyPr>
          <a:lstStyle/>
          <a:p>
            <a:pPr marL="12065" marR="5080" algn="ctr">
              <a:lnSpc>
                <a:spcPct val="100400"/>
              </a:lnSpc>
              <a:spcBef>
                <a:spcPts val="95"/>
              </a:spcBef>
            </a:pPr>
            <a:r>
              <a:rPr lang="fr-FR" sz="4600" spc="175" dirty="0">
                <a:solidFill>
                  <a:srgbClr val="202020"/>
                </a:solidFill>
              </a:rPr>
              <a:t>Une solution </a:t>
            </a:r>
            <a:r>
              <a:rPr lang="fr-FR" sz="4600" spc="175" dirty="0"/>
              <a:t>parfaite</a:t>
            </a:r>
            <a:r>
              <a:rPr lang="fr-FR" sz="4600" spc="175" dirty="0">
                <a:solidFill>
                  <a:srgbClr val="202020"/>
                </a:solidFill>
              </a:rPr>
              <a:t>, innovante, harmonieuse et sûre</a:t>
            </a:r>
            <a:endParaRPr sz="4600" dirty="0"/>
          </a:p>
        </p:txBody>
      </p:sp>
      <p:sp>
        <p:nvSpPr>
          <p:cNvPr id="4" name="object 4"/>
          <p:cNvSpPr/>
          <p:nvPr/>
        </p:nvSpPr>
        <p:spPr>
          <a:xfrm>
            <a:off x="2318745" y="4302189"/>
            <a:ext cx="511175" cy="511175"/>
          </a:xfrm>
          <a:custGeom>
            <a:avLst/>
            <a:gdLst/>
            <a:ahLst/>
            <a:cxnLst/>
            <a:rect l="l" t="t" r="r" b="b"/>
            <a:pathLst>
              <a:path w="511175" h="511175">
                <a:moveTo>
                  <a:pt x="255562" y="511136"/>
                </a:moveTo>
                <a:lnTo>
                  <a:pt x="301501" y="507018"/>
                </a:lnTo>
                <a:lnTo>
                  <a:pt x="344738" y="495146"/>
                </a:lnTo>
                <a:lnTo>
                  <a:pt x="384552" y="476243"/>
                </a:lnTo>
                <a:lnTo>
                  <a:pt x="420220" y="451028"/>
                </a:lnTo>
                <a:lnTo>
                  <a:pt x="451021" y="420226"/>
                </a:lnTo>
                <a:lnTo>
                  <a:pt x="476234" y="384558"/>
                </a:lnTo>
                <a:lnTo>
                  <a:pt x="495137" y="344744"/>
                </a:lnTo>
                <a:lnTo>
                  <a:pt x="507008" y="301509"/>
                </a:lnTo>
                <a:lnTo>
                  <a:pt x="511125" y="255573"/>
                </a:lnTo>
                <a:lnTo>
                  <a:pt x="507008" y="209634"/>
                </a:lnTo>
                <a:lnTo>
                  <a:pt x="495137" y="166396"/>
                </a:lnTo>
                <a:lnTo>
                  <a:pt x="476234" y="126581"/>
                </a:lnTo>
                <a:lnTo>
                  <a:pt x="451021" y="90911"/>
                </a:lnTo>
                <a:lnTo>
                  <a:pt x="420220" y="60108"/>
                </a:lnTo>
                <a:lnTo>
                  <a:pt x="384552" y="34893"/>
                </a:lnTo>
                <a:lnTo>
                  <a:pt x="344738" y="15989"/>
                </a:lnTo>
                <a:lnTo>
                  <a:pt x="301501" y="4117"/>
                </a:lnTo>
                <a:lnTo>
                  <a:pt x="255562" y="0"/>
                </a:lnTo>
                <a:lnTo>
                  <a:pt x="209624" y="4117"/>
                </a:lnTo>
                <a:lnTo>
                  <a:pt x="166387" y="15989"/>
                </a:lnTo>
                <a:lnTo>
                  <a:pt x="126573" y="34893"/>
                </a:lnTo>
                <a:lnTo>
                  <a:pt x="90905" y="60108"/>
                </a:lnTo>
                <a:lnTo>
                  <a:pt x="60103" y="90911"/>
                </a:lnTo>
                <a:lnTo>
                  <a:pt x="34890" y="126581"/>
                </a:lnTo>
                <a:lnTo>
                  <a:pt x="15988" y="166396"/>
                </a:lnTo>
                <a:lnTo>
                  <a:pt x="4117" y="209634"/>
                </a:lnTo>
                <a:lnTo>
                  <a:pt x="0" y="255573"/>
                </a:lnTo>
                <a:lnTo>
                  <a:pt x="4117" y="301509"/>
                </a:lnTo>
                <a:lnTo>
                  <a:pt x="15988" y="344744"/>
                </a:lnTo>
                <a:lnTo>
                  <a:pt x="34890" y="384558"/>
                </a:lnTo>
                <a:lnTo>
                  <a:pt x="60103" y="420226"/>
                </a:lnTo>
                <a:lnTo>
                  <a:pt x="90905" y="451028"/>
                </a:lnTo>
                <a:lnTo>
                  <a:pt x="126573" y="476243"/>
                </a:lnTo>
                <a:lnTo>
                  <a:pt x="166387" y="495146"/>
                </a:lnTo>
                <a:lnTo>
                  <a:pt x="209624" y="507018"/>
                </a:lnTo>
                <a:lnTo>
                  <a:pt x="255562" y="511136"/>
                </a:lnTo>
                <a:close/>
              </a:path>
            </a:pathLst>
          </a:custGeom>
          <a:ln w="18250">
            <a:solidFill>
              <a:srgbClr val="000000"/>
            </a:solidFill>
          </a:ln>
        </p:spPr>
        <p:txBody>
          <a:bodyPr wrap="square" lIns="0" tIns="0" rIns="0" bIns="0" rtlCol="0"/>
          <a:lstStyle/>
          <a:p>
            <a:endParaRPr/>
          </a:p>
        </p:txBody>
      </p:sp>
      <p:sp>
        <p:nvSpPr>
          <p:cNvPr id="5" name="object 5"/>
          <p:cNvSpPr txBox="1"/>
          <p:nvPr/>
        </p:nvSpPr>
        <p:spPr>
          <a:xfrm>
            <a:off x="986443" y="4338785"/>
            <a:ext cx="3268345" cy="2300117"/>
          </a:xfrm>
          <a:prstGeom prst="rect">
            <a:avLst/>
          </a:prstGeom>
        </p:spPr>
        <p:txBody>
          <a:bodyPr vert="horz" wrap="square" lIns="0" tIns="12700" rIns="0" bIns="0" rtlCol="0">
            <a:spAutoFit/>
          </a:bodyPr>
          <a:lstStyle/>
          <a:p>
            <a:pPr marR="74930" algn="ctr">
              <a:lnSpc>
                <a:spcPct val="100000"/>
              </a:lnSpc>
              <a:spcBef>
                <a:spcPts val="100"/>
              </a:spcBef>
            </a:pPr>
            <a:r>
              <a:rPr sz="2550" spc="-745" dirty="0">
                <a:latin typeface="Arial Black"/>
                <a:cs typeface="Arial Black"/>
              </a:rPr>
              <a:t>1</a:t>
            </a:r>
            <a:endParaRPr sz="2550" dirty="0">
              <a:latin typeface="Arial Black"/>
              <a:cs typeface="Arial Black"/>
            </a:endParaRPr>
          </a:p>
          <a:p>
            <a:pPr marL="210820">
              <a:lnSpc>
                <a:spcPct val="100000"/>
              </a:lnSpc>
              <a:spcBef>
                <a:spcPts val="2940"/>
              </a:spcBef>
            </a:pPr>
            <a:r>
              <a:rPr sz="1950" b="1" spc="15" dirty="0">
                <a:solidFill>
                  <a:srgbClr val="202020"/>
                </a:solidFill>
                <a:latin typeface="Trebuchet MS"/>
                <a:cs typeface="Trebuchet MS"/>
              </a:rPr>
              <a:t>Simple </a:t>
            </a:r>
            <a:r>
              <a:rPr lang="fr-CA" sz="1950" b="1" spc="95" dirty="0">
                <a:solidFill>
                  <a:srgbClr val="202020"/>
                </a:solidFill>
                <a:latin typeface="Trebuchet MS"/>
                <a:cs typeface="Trebuchet MS"/>
              </a:rPr>
              <a:t>et sans souci</a:t>
            </a:r>
            <a:endParaRPr lang="fr-FR" sz="1950" b="1" spc="-215" dirty="0">
              <a:solidFill>
                <a:srgbClr val="404040"/>
              </a:solidFill>
              <a:latin typeface="Trebuchet MS" panose="020B0603020202020204" pitchFamily="34" charset="0"/>
              <a:cs typeface="Arial Black"/>
            </a:endParaRPr>
          </a:p>
          <a:p>
            <a:pPr marL="12700" marR="5080" algn="ctr">
              <a:lnSpc>
                <a:spcPct val="104099"/>
              </a:lnSpc>
              <a:spcBef>
                <a:spcPts val="1330"/>
              </a:spcBef>
            </a:pPr>
            <a:r>
              <a:rPr lang="fr-FR" sz="1650" spc="-215" dirty="0">
                <a:solidFill>
                  <a:srgbClr val="404040"/>
                </a:solidFill>
                <a:latin typeface="Arial Black"/>
                <a:cs typeface="Arial Black"/>
              </a:rPr>
              <a:t>Nous nous occupons de tout pour vous.  Un de nos techniciens qualifiés installe Obie directement sur place.</a:t>
            </a:r>
          </a:p>
        </p:txBody>
      </p:sp>
      <p:sp>
        <p:nvSpPr>
          <p:cNvPr id="6" name="object 6"/>
          <p:cNvSpPr/>
          <p:nvPr/>
        </p:nvSpPr>
        <p:spPr>
          <a:xfrm>
            <a:off x="6041361" y="4302189"/>
            <a:ext cx="511175" cy="511175"/>
          </a:xfrm>
          <a:custGeom>
            <a:avLst/>
            <a:gdLst/>
            <a:ahLst/>
            <a:cxnLst/>
            <a:rect l="l" t="t" r="r" b="b"/>
            <a:pathLst>
              <a:path w="511175" h="511175">
                <a:moveTo>
                  <a:pt x="255573" y="511136"/>
                </a:moveTo>
                <a:lnTo>
                  <a:pt x="301512" y="507018"/>
                </a:lnTo>
                <a:lnTo>
                  <a:pt x="344749" y="495146"/>
                </a:lnTo>
                <a:lnTo>
                  <a:pt x="384562" y="476243"/>
                </a:lnTo>
                <a:lnTo>
                  <a:pt x="420230" y="451028"/>
                </a:lnTo>
                <a:lnTo>
                  <a:pt x="451032" y="420226"/>
                </a:lnTo>
                <a:lnTo>
                  <a:pt x="476245" y="384558"/>
                </a:lnTo>
                <a:lnTo>
                  <a:pt x="495148" y="344744"/>
                </a:lnTo>
                <a:lnTo>
                  <a:pt x="507018" y="301509"/>
                </a:lnTo>
                <a:lnTo>
                  <a:pt x="511136" y="255573"/>
                </a:lnTo>
                <a:lnTo>
                  <a:pt x="507018" y="209634"/>
                </a:lnTo>
                <a:lnTo>
                  <a:pt x="495148" y="166396"/>
                </a:lnTo>
                <a:lnTo>
                  <a:pt x="476245" y="126581"/>
                </a:lnTo>
                <a:lnTo>
                  <a:pt x="451032" y="90911"/>
                </a:lnTo>
                <a:lnTo>
                  <a:pt x="420230" y="60108"/>
                </a:lnTo>
                <a:lnTo>
                  <a:pt x="384562" y="34893"/>
                </a:lnTo>
                <a:lnTo>
                  <a:pt x="344749" y="15989"/>
                </a:lnTo>
                <a:lnTo>
                  <a:pt x="301512" y="4117"/>
                </a:lnTo>
                <a:lnTo>
                  <a:pt x="255573" y="0"/>
                </a:lnTo>
                <a:lnTo>
                  <a:pt x="209634" y="4117"/>
                </a:lnTo>
                <a:lnTo>
                  <a:pt x="166396" y="15989"/>
                </a:lnTo>
                <a:lnTo>
                  <a:pt x="126581" y="34893"/>
                </a:lnTo>
                <a:lnTo>
                  <a:pt x="90911" y="60108"/>
                </a:lnTo>
                <a:lnTo>
                  <a:pt x="60108" y="90911"/>
                </a:lnTo>
                <a:lnTo>
                  <a:pt x="34893" y="126581"/>
                </a:lnTo>
                <a:lnTo>
                  <a:pt x="15989" y="166396"/>
                </a:lnTo>
                <a:lnTo>
                  <a:pt x="4117" y="209634"/>
                </a:lnTo>
                <a:lnTo>
                  <a:pt x="0" y="255573"/>
                </a:lnTo>
                <a:lnTo>
                  <a:pt x="4117" y="301509"/>
                </a:lnTo>
                <a:lnTo>
                  <a:pt x="15989" y="344744"/>
                </a:lnTo>
                <a:lnTo>
                  <a:pt x="34893" y="384558"/>
                </a:lnTo>
                <a:lnTo>
                  <a:pt x="60108" y="420226"/>
                </a:lnTo>
                <a:lnTo>
                  <a:pt x="90911" y="451028"/>
                </a:lnTo>
                <a:lnTo>
                  <a:pt x="126581" y="476243"/>
                </a:lnTo>
                <a:lnTo>
                  <a:pt x="166396" y="495146"/>
                </a:lnTo>
                <a:lnTo>
                  <a:pt x="209634" y="507018"/>
                </a:lnTo>
                <a:lnTo>
                  <a:pt x="255573" y="511136"/>
                </a:lnTo>
                <a:close/>
              </a:path>
            </a:pathLst>
          </a:custGeom>
          <a:ln w="18250">
            <a:solidFill>
              <a:srgbClr val="000000"/>
            </a:solidFill>
          </a:ln>
        </p:spPr>
        <p:txBody>
          <a:bodyPr wrap="square" lIns="0" tIns="0" rIns="0" bIns="0" rtlCol="0"/>
          <a:lstStyle/>
          <a:p>
            <a:endParaRPr/>
          </a:p>
        </p:txBody>
      </p:sp>
      <p:sp>
        <p:nvSpPr>
          <p:cNvPr id="7" name="object 7"/>
          <p:cNvSpPr txBox="1"/>
          <p:nvPr/>
        </p:nvSpPr>
        <p:spPr>
          <a:xfrm>
            <a:off x="4893735" y="4323532"/>
            <a:ext cx="2806700" cy="2325765"/>
          </a:xfrm>
          <a:prstGeom prst="rect">
            <a:avLst/>
          </a:prstGeom>
        </p:spPr>
        <p:txBody>
          <a:bodyPr vert="horz" wrap="square" lIns="0" tIns="12700" rIns="0" bIns="0" rtlCol="0">
            <a:spAutoFit/>
          </a:bodyPr>
          <a:lstStyle/>
          <a:p>
            <a:pPr algn="ctr">
              <a:lnSpc>
                <a:spcPct val="100000"/>
              </a:lnSpc>
              <a:spcBef>
                <a:spcPts val="100"/>
              </a:spcBef>
            </a:pPr>
            <a:r>
              <a:rPr sz="2550" spc="-375" dirty="0">
                <a:latin typeface="Arial Black"/>
                <a:cs typeface="Arial Black"/>
              </a:rPr>
              <a:t>2</a:t>
            </a:r>
            <a:endParaRPr sz="2550" dirty="0">
              <a:latin typeface="Arial Black"/>
              <a:cs typeface="Arial Black"/>
            </a:endParaRPr>
          </a:p>
          <a:p>
            <a:pPr algn="ctr">
              <a:lnSpc>
                <a:spcPct val="100000"/>
              </a:lnSpc>
              <a:spcBef>
                <a:spcPts val="3060"/>
              </a:spcBef>
            </a:pPr>
            <a:r>
              <a:rPr sz="1950" b="1" spc="70" dirty="0">
                <a:solidFill>
                  <a:srgbClr val="202020"/>
                </a:solidFill>
                <a:latin typeface="Trebuchet MS"/>
                <a:cs typeface="Trebuchet MS"/>
              </a:rPr>
              <a:t>S</a:t>
            </a:r>
            <a:r>
              <a:rPr lang="fr-CA" sz="1950" b="1" spc="70" dirty="0">
                <a:solidFill>
                  <a:srgbClr val="202020"/>
                </a:solidFill>
                <a:latin typeface="Trebuchet MS"/>
                <a:cs typeface="Trebuchet MS"/>
              </a:rPr>
              <a:t>ûr et sans germe</a:t>
            </a:r>
            <a:endParaRPr sz="1950" dirty="0">
              <a:latin typeface="Trebuchet MS"/>
              <a:cs typeface="Trebuchet MS"/>
            </a:endParaRPr>
          </a:p>
          <a:p>
            <a:pPr marL="12700" marR="5080" algn="ctr">
              <a:lnSpc>
                <a:spcPct val="104099"/>
              </a:lnSpc>
              <a:spcBef>
                <a:spcPts val="1330"/>
              </a:spcBef>
            </a:pPr>
            <a:r>
              <a:rPr lang="fr-FR" sz="1650" spc="-185" dirty="0">
                <a:solidFill>
                  <a:srgbClr val="404040"/>
                </a:solidFill>
                <a:latin typeface="Arial Black"/>
                <a:cs typeface="Arial Black"/>
              </a:rPr>
              <a:t>Obie propose des expériences et des activités de jeu sûres, sans germe et sans COVID-19.</a:t>
            </a:r>
            <a:endParaRPr sz="1650" dirty="0">
              <a:latin typeface="Arial Black"/>
              <a:cs typeface="Arial Black"/>
            </a:endParaRPr>
          </a:p>
        </p:txBody>
      </p:sp>
      <p:sp>
        <p:nvSpPr>
          <p:cNvPr id="8" name="object 8"/>
          <p:cNvSpPr/>
          <p:nvPr/>
        </p:nvSpPr>
        <p:spPr>
          <a:xfrm>
            <a:off x="2364899" y="7427612"/>
            <a:ext cx="511175" cy="511175"/>
          </a:xfrm>
          <a:custGeom>
            <a:avLst/>
            <a:gdLst/>
            <a:ahLst/>
            <a:cxnLst/>
            <a:rect l="l" t="t" r="r" b="b"/>
            <a:pathLst>
              <a:path w="511175" h="511175">
                <a:moveTo>
                  <a:pt x="255562" y="511136"/>
                </a:moveTo>
                <a:lnTo>
                  <a:pt x="301501" y="507018"/>
                </a:lnTo>
                <a:lnTo>
                  <a:pt x="344738" y="495146"/>
                </a:lnTo>
                <a:lnTo>
                  <a:pt x="384552" y="476243"/>
                </a:lnTo>
                <a:lnTo>
                  <a:pt x="420220" y="451028"/>
                </a:lnTo>
                <a:lnTo>
                  <a:pt x="451021" y="420226"/>
                </a:lnTo>
                <a:lnTo>
                  <a:pt x="476234" y="384558"/>
                </a:lnTo>
                <a:lnTo>
                  <a:pt x="495137" y="344744"/>
                </a:lnTo>
                <a:lnTo>
                  <a:pt x="507008" y="301509"/>
                </a:lnTo>
                <a:lnTo>
                  <a:pt x="511125" y="255573"/>
                </a:lnTo>
                <a:lnTo>
                  <a:pt x="507008" y="209634"/>
                </a:lnTo>
                <a:lnTo>
                  <a:pt x="495137" y="166396"/>
                </a:lnTo>
                <a:lnTo>
                  <a:pt x="476234" y="126581"/>
                </a:lnTo>
                <a:lnTo>
                  <a:pt x="451021" y="90911"/>
                </a:lnTo>
                <a:lnTo>
                  <a:pt x="420220" y="60108"/>
                </a:lnTo>
                <a:lnTo>
                  <a:pt x="384552" y="34893"/>
                </a:lnTo>
                <a:lnTo>
                  <a:pt x="344738" y="15989"/>
                </a:lnTo>
                <a:lnTo>
                  <a:pt x="301501" y="4117"/>
                </a:lnTo>
                <a:lnTo>
                  <a:pt x="255562" y="0"/>
                </a:lnTo>
                <a:lnTo>
                  <a:pt x="209624" y="4117"/>
                </a:lnTo>
                <a:lnTo>
                  <a:pt x="166387" y="15989"/>
                </a:lnTo>
                <a:lnTo>
                  <a:pt x="126573" y="34893"/>
                </a:lnTo>
                <a:lnTo>
                  <a:pt x="90905" y="60108"/>
                </a:lnTo>
                <a:lnTo>
                  <a:pt x="60103" y="90911"/>
                </a:lnTo>
                <a:lnTo>
                  <a:pt x="34890" y="126581"/>
                </a:lnTo>
                <a:lnTo>
                  <a:pt x="15988" y="166396"/>
                </a:lnTo>
                <a:lnTo>
                  <a:pt x="4117" y="209634"/>
                </a:lnTo>
                <a:lnTo>
                  <a:pt x="0" y="255573"/>
                </a:lnTo>
                <a:lnTo>
                  <a:pt x="4117" y="301509"/>
                </a:lnTo>
                <a:lnTo>
                  <a:pt x="15988" y="344744"/>
                </a:lnTo>
                <a:lnTo>
                  <a:pt x="34890" y="384558"/>
                </a:lnTo>
                <a:lnTo>
                  <a:pt x="60103" y="420226"/>
                </a:lnTo>
                <a:lnTo>
                  <a:pt x="90905" y="451028"/>
                </a:lnTo>
                <a:lnTo>
                  <a:pt x="126573" y="476243"/>
                </a:lnTo>
                <a:lnTo>
                  <a:pt x="166387" y="495146"/>
                </a:lnTo>
                <a:lnTo>
                  <a:pt x="209624" y="507018"/>
                </a:lnTo>
                <a:lnTo>
                  <a:pt x="255562" y="511136"/>
                </a:lnTo>
                <a:close/>
              </a:path>
            </a:pathLst>
          </a:custGeom>
          <a:ln w="18250">
            <a:solidFill>
              <a:srgbClr val="000000"/>
            </a:solidFill>
          </a:ln>
        </p:spPr>
        <p:txBody>
          <a:bodyPr wrap="square" lIns="0" tIns="0" rIns="0" bIns="0" rtlCol="0"/>
          <a:lstStyle/>
          <a:p>
            <a:endParaRPr/>
          </a:p>
        </p:txBody>
      </p:sp>
      <p:sp>
        <p:nvSpPr>
          <p:cNvPr id="9" name="object 9"/>
          <p:cNvSpPr txBox="1"/>
          <p:nvPr/>
        </p:nvSpPr>
        <p:spPr>
          <a:xfrm>
            <a:off x="1010425" y="7448954"/>
            <a:ext cx="3220085" cy="2625847"/>
          </a:xfrm>
          <a:prstGeom prst="rect">
            <a:avLst/>
          </a:prstGeom>
        </p:spPr>
        <p:txBody>
          <a:bodyPr vert="horz" wrap="square" lIns="0" tIns="12700" rIns="0" bIns="0" rtlCol="0">
            <a:spAutoFit/>
          </a:bodyPr>
          <a:lstStyle/>
          <a:p>
            <a:pPr algn="ctr">
              <a:lnSpc>
                <a:spcPct val="100000"/>
              </a:lnSpc>
              <a:spcBef>
                <a:spcPts val="100"/>
              </a:spcBef>
            </a:pPr>
            <a:r>
              <a:rPr sz="2550" spc="-305" dirty="0">
                <a:latin typeface="Arial Black"/>
                <a:cs typeface="Arial Black"/>
              </a:rPr>
              <a:t>3</a:t>
            </a:r>
            <a:endParaRPr sz="2550" dirty="0">
              <a:latin typeface="Arial Black"/>
              <a:cs typeface="Arial Black"/>
            </a:endParaRPr>
          </a:p>
          <a:p>
            <a:pPr algn="ctr">
              <a:lnSpc>
                <a:spcPct val="100000"/>
              </a:lnSpc>
              <a:spcBef>
                <a:spcPts val="3060"/>
              </a:spcBef>
            </a:pPr>
            <a:r>
              <a:rPr lang="fr-CA" sz="1950" b="1" spc="35" dirty="0">
                <a:solidFill>
                  <a:srgbClr val="202020"/>
                </a:solidFill>
                <a:latin typeface="Trebuchet MS"/>
                <a:cs typeface="Trebuchet MS"/>
              </a:rPr>
              <a:t>Un c</a:t>
            </a:r>
            <a:r>
              <a:rPr sz="1950" b="1" spc="55" dirty="0" err="1">
                <a:solidFill>
                  <a:srgbClr val="202020"/>
                </a:solidFill>
                <a:latin typeface="Trebuchet MS"/>
                <a:cs typeface="Trebuchet MS"/>
              </a:rPr>
              <a:t>ontr</a:t>
            </a:r>
            <a:r>
              <a:rPr lang="fr-CA" sz="1950" b="1" spc="55" dirty="0">
                <a:solidFill>
                  <a:srgbClr val="202020"/>
                </a:solidFill>
                <a:latin typeface="Trebuchet MS"/>
                <a:cs typeface="Trebuchet MS"/>
              </a:rPr>
              <a:t>ô</a:t>
            </a:r>
            <a:r>
              <a:rPr sz="1950" b="1" spc="55" dirty="0">
                <a:solidFill>
                  <a:srgbClr val="202020"/>
                </a:solidFill>
                <a:latin typeface="Trebuchet MS"/>
                <a:cs typeface="Trebuchet MS"/>
              </a:rPr>
              <a:t>l</a:t>
            </a:r>
            <a:r>
              <a:rPr lang="fr-CA" sz="1950" b="1" spc="55" dirty="0">
                <a:solidFill>
                  <a:srgbClr val="202020"/>
                </a:solidFill>
                <a:latin typeface="Trebuchet MS"/>
                <a:cs typeface="Trebuchet MS"/>
              </a:rPr>
              <a:t>e facile et transparent</a:t>
            </a:r>
            <a:endParaRPr lang="fr-FR" sz="1650" spc="-190" dirty="0">
              <a:solidFill>
                <a:srgbClr val="404040"/>
              </a:solidFill>
              <a:latin typeface="Arial Black"/>
              <a:cs typeface="Arial Black"/>
            </a:endParaRPr>
          </a:p>
          <a:p>
            <a:pPr marL="53975" marR="46355" algn="ctr">
              <a:lnSpc>
                <a:spcPct val="104099"/>
              </a:lnSpc>
              <a:spcBef>
                <a:spcPts val="1330"/>
              </a:spcBef>
            </a:pPr>
            <a:r>
              <a:rPr lang="fr-FR" sz="1650" spc="-190" dirty="0">
                <a:solidFill>
                  <a:srgbClr val="404040"/>
                </a:solidFill>
                <a:latin typeface="Arial Black"/>
                <a:cs typeface="Arial Black"/>
              </a:rPr>
              <a:t>Conçu à l'aide des toutes dernières technologies et équipé d'un clavier de contrôle facile à utiliser.</a:t>
            </a:r>
            <a:endParaRPr sz="1650" dirty="0">
              <a:latin typeface="Arial Black"/>
              <a:cs typeface="Arial Black"/>
            </a:endParaRPr>
          </a:p>
        </p:txBody>
      </p:sp>
      <p:sp>
        <p:nvSpPr>
          <p:cNvPr id="10" name="object 10"/>
          <p:cNvSpPr/>
          <p:nvPr/>
        </p:nvSpPr>
        <p:spPr>
          <a:xfrm>
            <a:off x="6041362" y="7427612"/>
            <a:ext cx="511175" cy="511175"/>
          </a:xfrm>
          <a:custGeom>
            <a:avLst/>
            <a:gdLst/>
            <a:ahLst/>
            <a:cxnLst/>
            <a:rect l="l" t="t" r="r" b="b"/>
            <a:pathLst>
              <a:path w="511175" h="511175">
                <a:moveTo>
                  <a:pt x="255573" y="511136"/>
                </a:moveTo>
                <a:lnTo>
                  <a:pt x="301512" y="507018"/>
                </a:lnTo>
                <a:lnTo>
                  <a:pt x="344749" y="495146"/>
                </a:lnTo>
                <a:lnTo>
                  <a:pt x="384562" y="476243"/>
                </a:lnTo>
                <a:lnTo>
                  <a:pt x="420230" y="451028"/>
                </a:lnTo>
                <a:lnTo>
                  <a:pt x="451032" y="420226"/>
                </a:lnTo>
                <a:lnTo>
                  <a:pt x="476245" y="384558"/>
                </a:lnTo>
                <a:lnTo>
                  <a:pt x="495148" y="344744"/>
                </a:lnTo>
                <a:lnTo>
                  <a:pt x="507018" y="301509"/>
                </a:lnTo>
                <a:lnTo>
                  <a:pt x="511136" y="255573"/>
                </a:lnTo>
                <a:lnTo>
                  <a:pt x="507018" y="209634"/>
                </a:lnTo>
                <a:lnTo>
                  <a:pt x="495148" y="166396"/>
                </a:lnTo>
                <a:lnTo>
                  <a:pt x="476245" y="126581"/>
                </a:lnTo>
                <a:lnTo>
                  <a:pt x="451032" y="90911"/>
                </a:lnTo>
                <a:lnTo>
                  <a:pt x="420230" y="60108"/>
                </a:lnTo>
                <a:lnTo>
                  <a:pt x="384562" y="34893"/>
                </a:lnTo>
                <a:lnTo>
                  <a:pt x="344749" y="15989"/>
                </a:lnTo>
                <a:lnTo>
                  <a:pt x="301512" y="4117"/>
                </a:lnTo>
                <a:lnTo>
                  <a:pt x="255573" y="0"/>
                </a:lnTo>
                <a:lnTo>
                  <a:pt x="209634" y="4117"/>
                </a:lnTo>
                <a:lnTo>
                  <a:pt x="166396" y="15989"/>
                </a:lnTo>
                <a:lnTo>
                  <a:pt x="126581" y="34893"/>
                </a:lnTo>
                <a:lnTo>
                  <a:pt x="90911" y="60108"/>
                </a:lnTo>
                <a:lnTo>
                  <a:pt x="60108" y="90911"/>
                </a:lnTo>
                <a:lnTo>
                  <a:pt x="34893" y="126581"/>
                </a:lnTo>
                <a:lnTo>
                  <a:pt x="15989" y="166396"/>
                </a:lnTo>
                <a:lnTo>
                  <a:pt x="4117" y="209634"/>
                </a:lnTo>
                <a:lnTo>
                  <a:pt x="0" y="255573"/>
                </a:lnTo>
                <a:lnTo>
                  <a:pt x="4117" y="301509"/>
                </a:lnTo>
                <a:lnTo>
                  <a:pt x="15989" y="344744"/>
                </a:lnTo>
                <a:lnTo>
                  <a:pt x="34893" y="384558"/>
                </a:lnTo>
                <a:lnTo>
                  <a:pt x="60108" y="420226"/>
                </a:lnTo>
                <a:lnTo>
                  <a:pt x="90911" y="451028"/>
                </a:lnTo>
                <a:lnTo>
                  <a:pt x="126581" y="476243"/>
                </a:lnTo>
                <a:lnTo>
                  <a:pt x="166396" y="495146"/>
                </a:lnTo>
                <a:lnTo>
                  <a:pt x="209634" y="507018"/>
                </a:lnTo>
                <a:lnTo>
                  <a:pt x="255573" y="511136"/>
                </a:lnTo>
                <a:close/>
              </a:path>
            </a:pathLst>
          </a:custGeom>
          <a:ln w="18250">
            <a:solidFill>
              <a:srgbClr val="000000"/>
            </a:solidFill>
          </a:ln>
        </p:spPr>
        <p:txBody>
          <a:bodyPr wrap="square" lIns="0" tIns="0" rIns="0" bIns="0" rtlCol="0"/>
          <a:lstStyle/>
          <a:p>
            <a:endParaRPr/>
          </a:p>
        </p:txBody>
      </p:sp>
      <p:sp>
        <p:nvSpPr>
          <p:cNvPr id="11" name="object 11"/>
          <p:cNvSpPr txBox="1"/>
          <p:nvPr/>
        </p:nvSpPr>
        <p:spPr>
          <a:xfrm>
            <a:off x="4735913" y="7448954"/>
            <a:ext cx="3122930" cy="2361800"/>
          </a:xfrm>
          <a:prstGeom prst="rect">
            <a:avLst/>
          </a:prstGeom>
        </p:spPr>
        <p:txBody>
          <a:bodyPr vert="horz" wrap="square" lIns="0" tIns="12700" rIns="0" bIns="0" rtlCol="0">
            <a:spAutoFit/>
          </a:bodyPr>
          <a:lstStyle/>
          <a:p>
            <a:pPr marR="22225" algn="ctr">
              <a:lnSpc>
                <a:spcPct val="100000"/>
              </a:lnSpc>
              <a:spcBef>
                <a:spcPts val="100"/>
              </a:spcBef>
            </a:pPr>
            <a:r>
              <a:rPr sz="2550" spc="-250" dirty="0">
                <a:latin typeface="Arial Black"/>
                <a:cs typeface="Arial Black"/>
              </a:rPr>
              <a:t>4</a:t>
            </a:r>
            <a:endParaRPr sz="2550" dirty="0">
              <a:latin typeface="Arial Black"/>
              <a:cs typeface="Arial Black"/>
            </a:endParaRPr>
          </a:p>
          <a:p>
            <a:pPr algn="ctr">
              <a:lnSpc>
                <a:spcPct val="100000"/>
              </a:lnSpc>
              <a:spcBef>
                <a:spcPts val="3060"/>
              </a:spcBef>
            </a:pPr>
            <a:r>
              <a:rPr lang="fr-CA" sz="1950" b="1" spc="10" dirty="0">
                <a:solidFill>
                  <a:srgbClr val="202020"/>
                </a:solidFill>
                <a:latin typeface="Trebuchet MS"/>
                <a:cs typeface="Trebuchet MS"/>
              </a:rPr>
              <a:t>S’adapte à toutes les surfaces</a:t>
            </a:r>
            <a:endParaRPr sz="1950" dirty="0">
              <a:latin typeface="Trebuchet MS"/>
              <a:cs typeface="Trebuchet MS"/>
            </a:endParaRPr>
          </a:p>
          <a:p>
            <a:pPr marL="12700" marR="5080" indent="95885" algn="just">
              <a:lnSpc>
                <a:spcPct val="104099"/>
              </a:lnSpc>
              <a:spcBef>
                <a:spcPts val="1330"/>
              </a:spcBef>
            </a:pPr>
            <a:r>
              <a:rPr lang="fr-FR" sz="1650" spc="-185" dirty="0">
                <a:solidFill>
                  <a:srgbClr val="404040"/>
                </a:solidFill>
                <a:latin typeface="Arial Black"/>
                <a:cs typeface="Arial Black"/>
              </a:rPr>
              <a:t>Obie peut projeter des jeux sur n'importe quel sol, mur ou table et remplit votre centre de joie</a:t>
            </a:r>
            <a:r>
              <a:rPr sz="1650" spc="-220" dirty="0">
                <a:solidFill>
                  <a:srgbClr val="404040"/>
                </a:solidFill>
                <a:latin typeface="Arial Black"/>
                <a:cs typeface="Arial Black"/>
              </a:rPr>
              <a:t>.</a:t>
            </a:r>
            <a:endParaRPr sz="1650" dirty="0">
              <a:latin typeface="Arial Black"/>
              <a:cs typeface="Arial Black"/>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13446" y="1311750"/>
            <a:ext cx="5609604" cy="2305696"/>
          </a:xfrm>
          <a:prstGeom prst="rect">
            <a:avLst/>
          </a:prstGeom>
        </p:spPr>
        <p:txBody>
          <a:bodyPr vert="horz" wrap="square" lIns="0" tIns="12065" rIns="0" bIns="0" rtlCol="0">
            <a:spAutoFit/>
          </a:bodyPr>
          <a:lstStyle/>
          <a:p>
            <a:pPr marL="12700" marR="5080">
              <a:lnSpc>
                <a:spcPct val="107600"/>
              </a:lnSpc>
              <a:spcBef>
                <a:spcPts val="95"/>
              </a:spcBef>
            </a:pPr>
            <a:r>
              <a:rPr lang="fr-FR" sz="4600" spc="250" dirty="0">
                <a:solidFill>
                  <a:srgbClr val="202020"/>
                </a:solidFill>
              </a:rPr>
              <a:t>Un rôle constructif dans la vie des personnes âgées</a:t>
            </a:r>
            <a:endParaRPr sz="4600" dirty="0"/>
          </a:p>
        </p:txBody>
      </p:sp>
      <p:sp>
        <p:nvSpPr>
          <p:cNvPr id="3" name="object 3"/>
          <p:cNvSpPr txBox="1"/>
          <p:nvPr/>
        </p:nvSpPr>
        <p:spPr>
          <a:xfrm>
            <a:off x="1013446" y="3942307"/>
            <a:ext cx="6774815" cy="1428404"/>
          </a:xfrm>
          <a:prstGeom prst="rect">
            <a:avLst/>
          </a:prstGeom>
        </p:spPr>
        <p:txBody>
          <a:bodyPr vert="horz" wrap="square" lIns="0" tIns="12065" rIns="0" bIns="0" rtlCol="0">
            <a:spAutoFit/>
          </a:bodyPr>
          <a:lstStyle/>
          <a:p>
            <a:pPr marL="12700" marR="5080">
              <a:lnSpc>
                <a:spcPct val="119800"/>
              </a:lnSpc>
              <a:spcBef>
                <a:spcPts val="95"/>
              </a:spcBef>
            </a:pPr>
            <a:r>
              <a:rPr lang="fr-FR" sz="1950" spc="-250" dirty="0">
                <a:solidFill>
                  <a:srgbClr val="404040"/>
                </a:solidFill>
                <a:latin typeface="Arial Black"/>
                <a:cs typeface="Arial Black"/>
              </a:rPr>
              <a:t>Les personnes âgées qui participent à des expériences de qualité basées sur le jeu actif se sentent mieux par rapport à leurs capacités physiques et renforcent leur volonté de communiquer.</a:t>
            </a:r>
          </a:p>
        </p:txBody>
      </p:sp>
      <p:sp>
        <p:nvSpPr>
          <p:cNvPr id="4" name="object 4"/>
          <p:cNvSpPr/>
          <p:nvPr/>
        </p:nvSpPr>
        <p:spPr>
          <a:xfrm>
            <a:off x="1026149" y="6177819"/>
            <a:ext cx="950594" cy="950594"/>
          </a:xfrm>
          <a:custGeom>
            <a:avLst/>
            <a:gdLst/>
            <a:ahLst/>
            <a:cxnLst/>
            <a:rect l="l" t="t" r="r" b="b"/>
            <a:pathLst>
              <a:path w="950594" h="950595">
                <a:moveTo>
                  <a:pt x="475064" y="0"/>
                </a:moveTo>
                <a:lnTo>
                  <a:pt x="426491" y="2452"/>
                </a:lnTo>
                <a:lnTo>
                  <a:pt x="379322" y="9651"/>
                </a:lnTo>
                <a:lnTo>
                  <a:pt x="333795" y="21358"/>
                </a:lnTo>
                <a:lnTo>
                  <a:pt x="290148" y="37333"/>
                </a:lnTo>
                <a:lnTo>
                  <a:pt x="248621" y="57338"/>
                </a:lnTo>
                <a:lnTo>
                  <a:pt x="209451" y="81134"/>
                </a:lnTo>
                <a:lnTo>
                  <a:pt x="172879" y="108482"/>
                </a:lnTo>
                <a:lnTo>
                  <a:pt x="139143" y="139144"/>
                </a:lnTo>
                <a:lnTo>
                  <a:pt x="108482" y="172881"/>
                </a:lnTo>
                <a:lnTo>
                  <a:pt x="81133" y="209454"/>
                </a:lnTo>
                <a:lnTo>
                  <a:pt x="57338" y="248624"/>
                </a:lnTo>
                <a:lnTo>
                  <a:pt x="37333" y="290152"/>
                </a:lnTo>
                <a:lnTo>
                  <a:pt x="21358" y="333800"/>
                </a:lnTo>
                <a:lnTo>
                  <a:pt x="9651" y="379329"/>
                </a:lnTo>
                <a:lnTo>
                  <a:pt x="2452" y="426500"/>
                </a:lnTo>
                <a:lnTo>
                  <a:pt x="0" y="475074"/>
                </a:lnTo>
                <a:lnTo>
                  <a:pt x="2452" y="523646"/>
                </a:lnTo>
                <a:lnTo>
                  <a:pt x="9651" y="570816"/>
                </a:lnTo>
                <a:lnTo>
                  <a:pt x="21358" y="616343"/>
                </a:lnTo>
                <a:lnTo>
                  <a:pt x="37333" y="659990"/>
                </a:lnTo>
                <a:lnTo>
                  <a:pt x="57338" y="701517"/>
                </a:lnTo>
                <a:lnTo>
                  <a:pt x="81133" y="740686"/>
                </a:lnTo>
                <a:lnTo>
                  <a:pt x="108482" y="777258"/>
                </a:lnTo>
                <a:lnTo>
                  <a:pt x="139143" y="810994"/>
                </a:lnTo>
                <a:lnTo>
                  <a:pt x="172879" y="841656"/>
                </a:lnTo>
                <a:lnTo>
                  <a:pt x="209451" y="869004"/>
                </a:lnTo>
                <a:lnTo>
                  <a:pt x="248621" y="892800"/>
                </a:lnTo>
                <a:lnTo>
                  <a:pt x="290148" y="912805"/>
                </a:lnTo>
                <a:lnTo>
                  <a:pt x="333795" y="928780"/>
                </a:lnTo>
                <a:lnTo>
                  <a:pt x="379322" y="940486"/>
                </a:lnTo>
                <a:lnTo>
                  <a:pt x="426491" y="947685"/>
                </a:lnTo>
                <a:lnTo>
                  <a:pt x="475064" y="950138"/>
                </a:lnTo>
                <a:lnTo>
                  <a:pt x="523636" y="947685"/>
                </a:lnTo>
                <a:lnTo>
                  <a:pt x="570805" y="940486"/>
                </a:lnTo>
                <a:lnTo>
                  <a:pt x="616332" y="928780"/>
                </a:lnTo>
                <a:lnTo>
                  <a:pt x="659979" y="912805"/>
                </a:lnTo>
                <a:lnTo>
                  <a:pt x="701507" y="892800"/>
                </a:lnTo>
                <a:lnTo>
                  <a:pt x="740676" y="869004"/>
                </a:lnTo>
                <a:lnTo>
                  <a:pt x="777248" y="841656"/>
                </a:lnTo>
                <a:lnTo>
                  <a:pt x="810984" y="810994"/>
                </a:lnTo>
                <a:lnTo>
                  <a:pt x="841646" y="777258"/>
                </a:lnTo>
                <a:lnTo>
                  <a:pt x="868994" y="740686"/>
                </a:lnTo>
                <a:lnTo>
                  <a:pt x="892790" y="701517"/>
                </a:lnTo>
                <a:lnTo>
                  <a:pt x="912795" y="659990"/>
                </a:lnTo>
                <a:lnTo>
                  <a:pt x="928770" y="616343"/>
                </a:lnTo>
                <a:lnTo>
                  <a:pt x="940476" y="570816"/>
                </a:lnTo>
                <a:lnTo>
                  <a:pt x="947675" y="523646"/>
                </a:lnTo>
                <a:lnTo>
                  <a:pt x="950128" y="475074"/>
                </a:lnTo>
                <a:lnTo>
                  <a:pt x="947675" y="426500"/>
                </a:lnTo>
                <a:lnTo>
                  <a:pt x="940476" y="379329"/>
                </a:lnTo>
                <a:lnTo>
                  <a:pt x="928770" y="333800"/>
                </a:lnTo>
                <a:lnTo>
                  <a:pt x="912795" y="290152"/>
                </a:lnTo>
                <a:lnTo>
                  <a:pt x="892790" y="248624"/>
                </a:lnTo>
                <a:lnTo>
                  <a:pt x="868994" y="209454"/>
                </a:lnTo>
                <a:lnTo>
                  <a:pt x="841646" y="172881"/>
                </a:lnTo>
                <a:lnTo>
                  <a:pt x="810984" y="139144"/>
                </a:lnTo>
                <a:lnTo>
                  <a:pt x="777248" y="108482"/>
                </a:lnTo>
                <a:lnTo>
                  <a:pt x="740676" y="81134"/>
                </a:lnTo>
                <a:lnTo>
                  <a:pt x="701507" y="57338"/>
                </a:lnTo>
                <a:lnTo>
                  <a:pt x="659979" y="37333"/>
                </a:lnTo>
                <a:lnTo>
                  <a:pt x="616332" y="21358"/>
                </a:lnTo>
                <a:lnTo>
                  <a:pt x="570805" y="9651"/>
                </a:lnTo>
                <a:lnTo>
                  <a:pt x="523636" y="2452"/>
                </a:lnTo>
                <a:lnTo>
                  <a:pt x="475064" y="0"/>
                </a:lnTo>
                <a:close/>
              </a:path>
            </a:pathLst>
          </a:custGeom>
          <a:solidFill>
            <a:srgbClr val="F4F4F4"/>
          </a:solidFill>
        </p:spPr>
        <p:txBody>
          <a:bodyPr wrap="square" lIns="0" tIns="0" rIns="0" bIns="0" rtlCol="0"/>
          <a:lstStyle/>
          <a:p>
            <a:endParaRPr/>
          </a:p>
        </p:txBody>
      </p:sp>
      <p:sp>
        <p:nvSpPr>
          <p:cNvPr id="5" name="object 5"/>
          <p:cNvSpPr/>
          <p:nvPr/>
        </p:nvSpPr>
        <p:spPr>
          <a:xfrm>
            <a:off x="1501216" y="6547995"/>
            <a:ext cx="0" cy="239395"/>
          </a:xfrm>
          <a:custGeom>
            <a:avLst/>
            <a:gdLst/>
            <a:ahLst/>
            <a:cxnLst/>
            <a:rect l="l" t="t" r="r" b="b"/>
            <a:pathLst>
              <a:path h="239395">
                <a:moveTo>
                  <a:pt x="0" y="0"/>
                </a:moveTo>
                <a:lnTo>
                  <a:pt x="0" y="238935"/>
                </a:lnTo>
              </a:path>
            </a:pathLst>
          </a:custGeom>
          <a:ln w="14994">
            <a:solidFill>
              <a:srgbClr val="F05CA3"/>
            </a:solidFill>
          </a:ln>
        </p:spPr>
        <p:txBody>
          <a:bodyPr wrap="square" lIns="0" tIns="0" rIns="0" bIns="0" rtlCol="0"/>
          <a:lstStyle/>
          <a:p>
            <a:endParaRPr/>
          </a:p>
        </p:txBody>
      </p:sp>
      <p:sp>
        <p:nvSpPr>
          <p:cNvPr id="6" name="object 6"/>
          <p:cNvSpPr/>
          <p:nvPr/>
        </p:nvSpPr>
        <p:spPr>
          <a:xfrm>
            <a:off x="1268726" y="6465508"/>
            <a:ext cx="465455" cy="351155"/>
          </a:xfrm>
          <a:custGeom>
            <a:avLst/>
            <a:gdLst/>
            <a:ahLst/>
            <a:cxnLst/>
            <a:rect l="l" t="t" r="r" b="b"/>
            <a:pathLst>
              <a:path w="465455" h="351154">
                <a:moveTo>
                  <a:pt x="151691" y="0"/>
                </a:moveTo>
                <a:lnTo>
                  <a:pt x="128582" y="1767"/>
                </a:lnTo>
                <a:lnTo>
                  <a:pt x="106117" y="6345"/>
                </a:lnTo>
                <a:lnTo>
                  <a:pt x="84523" y="12642"/>
                </a:lnTo>
                <a:lnTo>
                  <a:pt x="48601" y="24827"/>
                </a:lnTo>
                <a:lnTo>
                  <a:pt x="33866" y="29328"/>
                </a:lnTo>
                <a:lnTo>
                  <a:pt x="20080" y="32471"/>
                </a:lnTo>
                <a:lnTo>
                  <a:pt x="7497" y="33653"/>
                </a:lnTo>
                <a:lnTo>
                  <a:pt x="3361" y="33653"/>
                </a:lnTo>
                <a:lnTo>
                  <a:pt x="0" y="37014"/>
                </a:lnTo>
                <a:lnTo>
                  <a:pt x="0" y="347371"/>
                </a:lnTo>
                <a:lnTo>
                  <a:pt x="3361" y="350722"/>
                </a:lnTo>
                <a:lnTo>
                  <a:pt x="7497" y="350722"/>
                </a:lnTo>
                <a:lnTo>
                  <a:pt x="21740" y="349471"/>
                </a:lnTo>
                <a:lnTo>
                  <a:pt x="36809" y="346145"/>
                </a:lnTo>
                <a:lnTo>
                  <a:pt x="52582" y="341379"/>
                </a:lnTo>
                <a:lnTo>
                  <a:pt x="70518" y="335277"/>
                </a:lnTo>
                <a:lnTo>
                  <a:pt x="15004" y="335277"/>
                </a:lnTo>
                <a:lnTo>
                  <a:pt x="15004" y="48281"/>
                </a:lnTo>
                <a:lnTo>
                  <a:pt x="27687" y="46281"/>
                </a:lnTo>
                <a:lnTo>
                  <a:pt x="40959" y="42914"/>
                </a:lnTo>
                <a:lnTo>
                  <a:pt x="54737" y="38598"/>
                </a:lnTo>
                <a:lnTo>
                  <a:pt x="88549" y="27106"/>
                </a:lnTo>
                <a:lnTo>
                  <a:pt x="109098" y="21072"/>
                </a:lnTo>
                <a:lnTo>
                  <a:pt x="130256" y="16687"/>
                </a:lnTo>
                <a:lnTo>
                  <a:pt x="151691" y="14994"/>
                </a:lnTo>
                <a:lnTo>
                  <a:pt x="204495" y="14994"/>
                </a:lnTo>
                <a:lnTo>
                  <a:pt x="195720" y="9550"/>
                </a:lnTo>
                <a:lnTo>
                  <a:pt x="176144" y="2674"/>
                </a:lnTo>
                <a:lnTo>
                  <a:pt x="151691" y="0"/>
                </a:lnTo>
                <a:close/>
              </a:path>
              <a:path w="465455" h="351154">
                <a:moveTo>
                  <a:pt x="387404" y="317068"/>
                </a:moveTo>
                <a:lnTo>
                  <a:pt x="313288" y="317068"/>
                </a:lnTo>
                <a:lnTo>
                  <a:pt x="334722" y="318762"/>
                </a:lnTo>
                <a:lnTo>
                  <a:pt x="355877" y="323145"/>
                </a:lnTo>
                <a:lnTo>
                  <a:pt x="376426" y="329176"/>
                </a:lnTo>
                <a:lnTo>
                  <a:pt x="412393" y="341379"/>
                </a:lnTo>
                <a:lnTo>
                  <a:pt x="428166" y="346145"/>
                </a:lnTo>
                <a:lnTo>
                  <a:pt x="443234" y="349471"/>
                </a:lnTo>
                <a:lnTo>
                  <a:pt x="457472" y="350722"/>
                </a:lnTo>
                <a:lnTo>
                  <a:pt x="461619" y="350722"/>
                </a:lnTo>
                <a:lnTo>
                  <a:pt x="464970" y="347371"/>
                </a:lnTo>
                <a:lnTo>
                  <a:pt x="464970" y="335277"/>
                </a:lnTo>
                <a:lnTo>
                  <a:pt x="449975" y="335277"/>
                </a:lnTo>
                <a:lnTo>
                  <a:pt x="438734" y="333316"/>
                </a:lnTo>
                <a:lnTo>
                  <a:pt x="426710" y="330145"/>
                </a:lnTo>
                <a:lnTo>
                  <a:pt x="414060" y="326132"/>
                </a:lnTo>
                <a:lnTo>
                  <a:pt x="405299" y="323135"/>
                </a:lnTo>
                <a:lnTo>
                  <a:pt x="387404" y="317068"/>
                </a:lnTo>
                <a:close/>
              </a:path>
              <a:path w="465455" h="351154">
                <a:moveTo>
                  <a:pt x="204492" y="317068"/>
                </a:moveTo>
                <a:lnTo>
                  <a:pt x="151691" y="317068"/>
                </a:lnTo>
                <a:lnTo>
                  <a:pt x="169207" y="318588"/>
                </a:lnTo>
                <a:lnTo>
                  <a:pt x="184938" y="323145"/>
                </a:lnTo>
                <a:lnTo>
                  <a:pt x="198776" y="330687"/>
                </a:lnTo>
                <a:lnTo>
                  <a:pt x="210726" y="341225"/>
                </a:lnTo>
                <a:lnTo>
                  <a:pt x="213511" y="344282"/>
                </a:lnTo>
                <a:lnTo>
                  <a:pt x="218255" y="344492"/>
                </a:lnTo>
                <a:lnTo>
                  <a:pt x="224380" y="338911"/>
                </a:lnTo>
                <a:lnTo>
                  <a:pt x="224590" y="334167"/>
                </a:lnTo>
                <a:lnTo>
                  <a:pt x="221794" y="331110"/>
                </a:lnTo>
                <a:lnTo>
                  <a:pt x="210805" y="320985"/>
                </a:lnTo>
                <a:lnTo>
                  <a:pt x="204492" y="317068"/>
                </a:lnTo>
                <a:close/>
              </a:path>
              <a:path w="465455" h="351154">
                <a:moveTo>
                  <a:pt x="313288" y="302074"/>
                </a:moveTo>
                <a:lnTo>
                  <a:pt x="269252" y="311625"/>
                </a:lnTo>
                <a:lnTo>
                  <a:pt x="240380" y="334167"/>
                </a:lnTo>
                <a:lnTo>
                  <a:pt x="240600" y="338911"/>
                </a:lnTo>
                <a:lnTo>
                  <a:pt x="246715" y="344492"/>
                </a:lnTo>
                <a:lnTo>
                  <a:pt x="251458" y="344282"/>
                </a:lnTo>
                <a:lnTo>
                  <a:pt x="254254" y="341225"/>
                </a:lnTo>
                <a:lnTo>
                  <a:pt x="266197" y="330687"/>
                </a:lnTo>
                <a:lnTo>
                  <a:pt x="280052" y="323135"/>
                </a:lnTo>
                <a:lnTo>
                  <a:pt x="295767" y="318588"/>
                </a:lnTo>
                <a:lnTo>
                  <a:pt x="313288" y="317068"/>
                </a:lnTo>
                <a:lnTo>
                  <a:pt x="387404" y="317068"/>
                </a:lnTo>
                <a:lnTo>
                  <a:pt x="380448" y="314717"/>
                </a:lnTo>
                <a:lnTo>
                  <a:pt x="358858" y="308419"/>
                </a:lnTo>
                <a:lnTo>
                  <a:pt x="336396" y="303842"/>
                </a:lnTo>
                <a:lnTo>
                  <a:pt x="313288" y="302074"/>
                </a:lnTo>
                <a:close/>
              </a:path>
              <a:path w="465455" h="351154">
                <a:moveTo>
                  <a:pt x="151691" y="302074"/>
                </a:moveTo>
                <a:lnTo>
                  <a:pt x="106117" y="308419"/>
                </a:lnTo>
                <a:lnTo>
                  <a:pt x="59641" y="323145"/>
                </a:lnTo>
                <a:lnTo>
                  <a:pt x="50913" y="326132"/>
                </a:lnTo>
                <a:lnTo>
                  <a:pt x="38264" y="330145"/>
                </a:lnTo>
                <a:lnTo>
                  <a:pt x="26241" y="333316"/>
                </a:lnTo>
                <a:lnTo>
                  <a:pt x="15004" y="335277"/>
                </a:lnTo>
                <a:lnTo>
                  <a:pt x="70518" y="335277"/>
                </a:lnTo>
                <a:lnTo>
                  <a:pt x="88549" y="329176"/>
                </a:lnTo>
                <a:lnTo>
                  <a:pt x="109149" y="323135"/>
                </a:lnTo>
                <a:lnTo>
                  <a:pt x="130256" y="318762"/>
                </a:lnTo>
                <a:lnTo>
                  <a:pt x="151691" y="317068"/>
                </a:lnTo>
                <a:lnTo>
                  <a:pt x="204492" y="317068"/>
                </a:lnTo>
                <a:lnTo>
                  <a:pt x="195719" y="311625"/>
                </a:lnTo>
                <a:lnTo>
                  <a:pt x="176144" y="304748"/>
                </a:lnTo>
                <a:lnTo>
                  <a:pt x="151691" y="302074"/>
                </a:lnTo>
                <a:close/>
              </a:path>
              <a:path w="465455" h="351154">
                <a:moveTo>
                  <a:pt x="387404" y="14994"/>
                </a:moveTo>
                <a:lnTo>
                  <a:pt x="313288" y="14994"/>
                </a:lnTo>
                <a:lnTo>
                  <a:pt x="334722" y="16687"/>
                </a:lnTo>
                <a:lnTo>
                  <a:pt x="355877" y="21072"/>
                </a:lnTo>
                <a:lnTo>
                  <a:pt x="376426" y="27106"/>
                </a:lnTo>
                <a:lnTo>
                  <a:pt x="410241" y="38598"/>
                </a:lnTo>
                <a:lnTo>
                  <a:pt x="424017" y="42914"/>
                </a:lnTo>
                <a:lnTo>
                  <a:pt x="437288" y="46281"/>
                </a:lnTo>
                <a:lnTo>
                  <a:pt x="449975" y="48281"/>
                </a:lnTo>
                <a:lnTo>
                  <a:pt x="449975" y="335277"/>
                </a:lnTo>
                <a:lnTo>
                  <a:pt x="464970" y="335277"/>
                </a:lnTo>
                <a:lnTo>
                  <a:pt x="464970" y="37014"/>
                </a:lnTo>
                <a:lnTo>
                  <a:pt x="461619" y="33653"/>
                </a:lnTo>
                <a:lnTo>
                  <a:pt x="457472" y="33653"/>
                </a:lnTo>
                <a:lnTo>
                  <a:pt x="444893" y="32471"/>
                </a:lnTo>
                <a:lnTo>
                  <a:pt x="431107" y="29328"/>
                </a:lnTo>
                <a:lnTo>
                  <a:pt x="416370" y="24827"/>
                </a:lnTo>
                <a:lnTo>
                  <a:pt x="387404" y="14994"/>
                </a:lnTo>
                <a:close/>
              </a:path>
              <a:path w="465455" h="351154">
                <a:moveTo>
                  <a:pt x="204495" y="14994"/>
                </a:moveTo>
                <a:lnTo>
                  <a:pt x="151691" y="14994"/>
                </a:lnTo>
                <a:lnTo>
                  <a:pt x="187524" y="22206"/>
                </a:lnTo>
                <a:lnTo>
                  <a:pt x="209976" y="38218"/>
                </a:lnTo>
                <a:lnTo>
                  <a:pt x="221691" y="54591"/>
                </a:lnTo>
                <a:lnTo>
                  <a:pt x="225312" y="62888"/>
                </a:lnTo>
                <a:lnTo>
                  <a:pt x="226286" y="66039"/>
                </a:lnTo>
                <a:lnTo>
                  <a:pt x="229197" y="68186"/>
                </a:lnTo>
                <a:lnTo>
                  <a:pt x="235783" y="68186"/>
                </a:lnTo>
                <a:lnTo>
                  <a:pt x="238683" y="66039"/>
                </a:lnTo>
                <a:lnTo>
                  <a:pt x="239657" y="62888"/>
                </a:lnTo>
                <a:lnTo>
                  <a:pt x="243033" y="55201"/>
                </a:lnTo>
                <a:lnTo>
                  <a:pt x="251425" y="43359"/>
                </a:lnTo>
                <a:lnTo>
                  <a:pt x="232485" y="43359"/>
                </a:lnTo>
                <a:lnTo>
                  <a:pt x="229825" y="38962"/>
                </a:lnTo>
                <a:lnTo>
                  <a:pt x="226328" y="33988"/>
                </a:lnTo>
                <a:lnTo>
                  <a:pt x="221804" y="29035"/>
                </a:lnTo>
                <a:lnTo>
                  <a:pt x="210809" y="18910"/>
                </a:lnTo>
                <a:lnTo>
                  <a:pt x="204495" y="14994"/>
                </a:lnTo>
                <a:close/>
              </a:path>
              <a:path w="465455" h="351154">
                <a:moveTo>
                  <a:pt x="313288" y="0"/>
                </a:moveTo>
                <a:lnTo>
                  <a:pt x="269256" y="9550"/>
                </a:lnTo>
                <a:lnTo>
                  <a:pt x="238652" y="33988"/>
                </a:lnTo>
                <a:lnTo>
                  <a:pt x="232485" y="43359"/>
                </a:lnTo>
                <a:lnTo>
                  <a:pt x="251425" y="43359"/>
                </a:lnTo>
                <a:lnTo>
                  <a:pt x="254684" y="38760"/>
                </a:lnTo>
                <a:lnTo>
                  <a:pt x="277230" y="22409"/>
                </a:lnTo>
                <a:lnTo>
                  <a:pt x="313288" y="14994"/>
                </a:lnTo>
                <a:lnTo>
                  <a:pt x="387404" y="14994"/>
                </a:lnTo>
                <a:lnTo>
                  <a:pt x="380448" y="12642"/>
                </a:lnTo>
                <a:lnTo>
                  <a:pt x="358858" y="6345"/>
                </a:lnTo>
                <a:lnTo>
                  <a:pt x="336396" y="1767"/>
                </a:lnTo>
                <a:lnTo>
                  <a:pt x="313288" y="0"/>
                </a:lnTo>
                <a:close/>
              </a:path>
            </a:pathLst>
          </a:custGeom>
          <a:solidFill>
            <a:srgbClr val="F05CA3"/>
          </a:solidFill>
        </p:spPr>
        <p:txBody>
          <a:bodyPr wrap="square" lIns="0" tIns="0" rIns="0" bIns="0" rtlCol="0"/>
          <a:lstStyle/>
          <a:p>
            <a:endParaRPr/>
          </a:p>
        </p:txBody>
      </p:sp>
      <p:sp>
        <p:nvSpPr>
          <p:cNvPr id="7" name="object 7"/>
          <p:cNvSpPr/>
          <p:nvPr/>
        </p:nvSpPr>
        <p:spPr>
          <a:xfrm>
            <a:off x="1268726" y="6797579"/>
            <a:ext cx="465455" cy="48895"/>
          </a:xfrm>
          <a:custGeom>
            <a:avLst/>
            <a:gdLst/>
            <a:ahLst/>
            <a:cxnLst/>
            <a:rect l="l" t="t" r="r" b="b"/>
            <a:pathLst>
              <a:path w="465455" h="48895">
                <a:moveTo>
                  <a:pt x="151691" y="0"/>
                </a:moveTo>
                <a:lnTo>
                  <a:pt x="106117" y="6345"/>
                </a:lnTo>
                <a:lnTo>
                  <a:pt x="59619" y="21072"/>
                </a:lnTo>
                <a:lnTo>
                  <a:pt x="48601" y="24827"/>
                </a:lnTo>
                <a:lnTo>
                  <a:pt x="33866" y="29328"/>
                </a:lnTo>
                <a:lnTo>
                  <a:pt x="20080" y="32471"/>
                </a:lnTo>
                <a:lnTo>
                  <a:pt x="7497" y="33653"/>
                </a:lnTo>
                <a:lnTo>
                  <a:pt x="3361" y="33653"/>
                </a:lnTo>
                <a:lnTo>
                  <a:pt x="0" y="37014"/>
                </a:lnTo>
                <a:lnTo>
                  <a:pt x="0" y="45297"/>
                </a:lnTo>
                <a:lnTo>
                  <a:pt x="3361" y="48647"/>
                </a:lnTo>
                <a:lnTo>
                  <a:pt x="7497" y="48647"/>
                </a:lnTo>
                <a:lnTo>
                  <a:pt x="21740" y="47397"/>
                </a:lnTo>
                <a:lnTo>
                  <a:pt x="36809" y="44071"/>
                </a:lnTo>
                <a:lnTo>
                  <a:pt x="52582" y="39309"/>
                </a:lnTo>
                <a:lnTo>
                  <a:pt x="88549" y="27106"/>
                </a:lnTo>
                <a:lnTo>
                  <a:pt x="109155" y="21060"/>
                </a:lnTo>
                <a:lnTo>
                  <a:pt x="130256" y="16687"/>
                </a:lnTo>
                <a:lnTo>
                  <a:pt x="151691" y="14994"/>
                </a:lnTo>
                <a:lnTo>
                  <a:pt x="204737" y="14994"/>
                </a:lnTo>
                <a:lnTo>
                  <a:pt x="193584" y="8546"/>
                </a:lnTo>
                <a:lnTo>
                  <a:pt x="174798" y="2373"/>
                </a:lnTo>
                <a:lnTo>
                  <a:pt x="151691" y="0"/>
                </a:lnTo>
                <a:close/>
              </a:path>
              <a:path w="465455" h="48895">
                <a:moveTo>
                  <a:pt x="387404" y="14994"/>
                </a:moveTo>
                <a:lnTo>
                  <a:pt x="313288" y="14994"/>
                </a:lnTo>
                <a:lnTo>
                  <a:pt x="334722" y="16687"/>
                </a:lnTo>
                <a:lnTo>
                  <a:pt x="355876" y="21072"/>
                </a:lnTo>
                <a:lnTo>
                  <a:pt x="376422" y="27106"/>
                </a:lnTo>
                <a:lnTo>
                  <a:pt x="412388" y="39309"/>
                </a:lnTo>
                <a:lnTo>
                  <a:pt x="428164" y="44071"/>
                </a:lnTo>
                <a:lnTo>
                  <a:pt x="443234" y="47397"/>
                </a:lnTo>
                <a:lnTo>
                  <a:pt x="457472" y="48647"/>
                </a:lnTo>
                <a:lnTo>
                  <a:pt x="461619" y="48647"/>
                </a:lnTo>
                <a:lnTo>
                  <a:pt x="464970" y="45297"/>
                </a:lnTo>
                <a:lnTo>
                  <a:pt x="464970" y="37014"/>
                </a:lnTo>
                <a:lnTo>
                  <a:pt x="461619" y="33653"/>
                </a:lnTo>
                <a:lnTo>
                  <a:pt x="457472" y="33653"/>
                </a:lnTo>
                <a:lnTo>
                  <a:pt x="444893" y="32471"/>
                </a:lnTo>
                <a:lnTo>
                  <a:pt x="431107" y="29328"/>
                </a:lnTo>
                <a:lnTo>
                  <a:pt x="416370" y="24827"/>
                </a:lnTo>
                <a:lnTo>
                  <a:pt x="405315" y="21060"/>
                </a:lnTo>
                <a:lnTo>
                  <a:pt x="387404" y="14994"/>
                </a:lnTo>
                <a:close/>
              </a:path>
              <a:path w="465455" h="48895">
                <a:moveTo>
                  <a:pt x="204737" y="14994"/>
                </a:moveTo>
                <a:lnTo>
                  <a:pt x="151691" y="14994"/>
                </a:lnTo>
                <a:lnTo>
                  <a:pt x="169207" y="16514"/>
                </a:lnTo>
                <a:lnTo>
                  <a:pt x="184941" y="21072"/>
                </a:lnTo>
                <a:lnTo>
                  <a:pt x="198776" y="28613"/>
                </a:lnTo>
                <a:lnTo>
                  <a:pt x="210726" y="39150"/>
                </a:lnTo>
                <a:lnTo>
                  <a:pt x="212140" y="40700"/>
                </a:lnTo>
                <a:lnTo>
                  <a:pt x="214150" y="41590"/>
                </a:lnTo>
                <a:lnTo>
                  <a:pt x="250819" y="41590"/>
                </a:lnTo>
                <a:lnTo>
                  <a:pt x="252829" y="40700"/>
                </a:lnTo>
                <a:lnTo>
                  <a:pt x="254254" y="39150"/>
                </a:lnTo>
                <a:lnTo>
                  <a:pt x="266197" y="28613"/>
                </a:lnTo>
                <a:lnTo>
                  <a:pt x="269898" y="26596"/>
                </a:lnTo>
                <a:lnTo>
                  <a:pt x="219480" y="26596"/>
                </a:lnTo>
                <a:lnTo>
                  <a:pt x="208371" y="17095"/>
                </a:lnTo>
                <a:lnTo>
                  <a:pt x="204737" y="14994"/>
                </a:lnTo>
                <a:close/>
              </a:path>
              <a:path w="465455" h="48895">
                <a:moveTo>
                  <a:pt x="313288" y="0"/>
                </a:moveTo>
                <a:lnTo>
                  <a:pt x="290177" y="2373"/>
                </a:lnTo>
                <a:lnTo>
                  <a:pt x="271390" y="8546"/>
                </a:lnTo>
                <a:lnTo>
                  <a:pt x="256603" y="17095"/>
                </a:lnTo>
                <a:lnTo>
                  <a:pt x="245489" y="26596"/>
                </a:lnTo>
                <a:lnTo>
                  <a:pt x="269898" y="26596"/>
                </a:lnTo>
                <a:lnTo>
                  <a:pt x="280052" y="21060"/>
                </a:lnTo>
                <a:lnTo>
                  <a:pt x="295767" y="16514"/>
                </a:lnTo>
                <a:lnTo>
                  <a:pt x="313288" y="14994"/>
                </a:lnTo>
                <a:lnTo>
                  <a:pt x="387404" y="14994"/>
                </a:lnTo>
                <a:lnTo>
                  <a:pt x="380448" y="12642"/>
                </a:lnTo>
                <a:lnTo>
                  <a:pt x="358858" y="6345"/>
                </a:lnTo>
                <a:lnTo>
                  <a:pt x="336396" y="1767"/>
                </a:lnTo>
                <a:lnTo>
                  <a:pt x="313288" y="0"/>
                </a:lnTo>
                <a:close/>
              </a:path>
            </a:pathLst>
          </a:custGeom>
          <a:solidFill>
            <a:srgbClr val="F05CA3"/>
          </a:solidFill>
        </p:spPr>
        <p:txBody>
          <a:bodyPr wrap="square" lIns="0" tIns="0" rIns="0" bIns="0" rtlCol="0"/>
          <a:lstStyle/>
          <a:p>
            <a:endParaRPr/>
          </a:p>
        </p:txBody>
      </p:sp>
      <p:sp>
        <p:nvSpPr>
          <p:cNvPr id="8" name="object 8"/>
          <p:cNvSpPr txBox="1"/>
          <p:nvPr/>
        </p:nvSpPr>
        <p:spPr>
          <a:xfrm>
            <a:off x="2214156" y="6500189"/>
            <a:ext cx="4104094" cy="316473"/>
          </a:xfrm>
          <a:prstGeom prst="rect">
            <a:avLst/>
          </a:prstGeom>
        </p:spPr>
        <p:txBody>
          <a:bodyPr vert="horz" wrap="square" lIns="0" tIns="15875" rIns="0" bIns="0" rtlCol="0">
            <a:spAutoFit/>
          </a:bodyPr>
          <a:lstStyle/>
          <a:p>
            <a:pPr marL="12700">
              <a:lnSpc>
                <a:spcPct val="100000"/>
              </a:lnSpc>
              <a:spcBef>
                <a:spcPts val="125"/>
              </a:spcBef>
            </a:pPr>
            <a:r>
              <a:rPr lang="fr-FR" sz="1950" spc="40" dirty="0">
                <a:solidFill>
                  <a:srgbClr val="404040"/>
                </a:solidFill>
                <a:latin typeface="Tahoma"/>
                <a:cs typeface="Tahoma"/>
              </a:rPr>
              <a:t>SELON LA RECHERCHE MÉDICALE</a:t>
            </a:r>
          </a:p>
        </p:txBody>
      </p:sp>
      <p:sp>
        <p:nvSpPr>
          <p:cNvPr id="9" name="object 9"/>
          <p:cNvSpPr txBox="1"/>
          <p:nvPr/>
        </p:nvSpPr>
        <p:spPr>
          <a:xfrm>
            <a:off x="1013446" y="7476937"/>
            <a:ext cx="6524004" cy="2402517"/>
          </a:xfrm>
          <a:prstGeom prst="rect">
            <a:avLst/>
          </a:prstGeom>
        </p:spPr>
        <p:txBody>
          <a:bodyPr vert="horz" wrap="square" lIns="0" tIns="12700" rIns="0" bIns="0" rtlCol="0">
            <a:spAutoFit/>
          </a:bodyPr>
          <a:lstStyle/>
          <a:p>
            <a:pPr marL="12700" marR="5080">
              <a:lnSpc>
                <a:spcPct val="133200"/>
              </a:lnSpc>
              <a:spcBef>
                <a:spcPts val="100"/>
              </a:spcBef>
            </a:pPr>
            <a:r>
              <a:rPr lang="fr-FR" sz="1650" spc="-235" dirty="0">
                <a:solidFill>
                  <a:srgbClr val="404040"/>
                </a:solidFill>
                <a:latin typeface="Arial Black"/>
                <a:cs typeface="Arial Black"/>
              </a:rPr>
              <a:t>Seulement 5 minutes par jour consacrées à des </a:t>
            </a:r>
            <a:r>
              <a:rPr lang="fr-FR" sz="1650" spc="-235" dirty="0">
                <a:solidFill>
                  <a:srgbClr val="EF5DA2"/>
                </a:solidFill>
                <a:latin typeface="Tahoma" panose="020B0604030504040204" pitchFamily="34" charset="0"/>
                <a:ea typeface="Tahoma" panose="020B0604030504040204" pitchFamily="34" charset="0"/>
                <a:cs typeface="Tahoma" panose="020B0604030504040204" pitchFamily="34" charset="0"/>
              </a:rPr>
              <a:t>jeux</a:t>
            </a:r>
            <a:r>
              <a:rPr lang="fr-FR" sz="1650" spc="-235" dirty="0">
                <a:solidFill>
                  <a:srgbClr val="404040"/>
                </a:solidFill>
                <a:latin typeface="Arial Black"/>
                <a:cs typeface="Arial Black"/>
              </a:rPr>
              <a:t>, des puzzles et des exercices d'entraînement cérébral peuvent considérablement </a:t>
            </a:r>
            <a:r>
              <a:rPr lang="fr-FR" sz="1650" spc="-235" dirty="0">
                <a:solidFill>
                  <a:srgbClr val="EF5DA2"/>
                </a:solidFill>
                <a:latin typeface="Tahoma" panose="020B0604030504040204" pitchFamily="34" charset="0"/>
                <a:ea typeface="Tahoma" panose="020B0604030504040204" pitchFamily="34" charset="0"/>
                <a:cs typeface="Tahoma" panose="020B0604030504040204" pitchFamily="34" charset="0"/>
              </a:rPr>
              <a:t>améliorer et protéger les capacités cognitives.</a:t>
            </a:r>
          </a:p>
          <a:p>
            <a:pPr marL="12700" marR="5080">
              <a:lnSpc>
                <a:spcPct val="133200"/>
              </a:lnSpc>
              <a:spcBef>
                <a:spcPts val="100"/>
              </a:spcBef>
            </a:pPr>
            <a:endParaRPr lang="fr-FR" sz="1650" spc="-235" dirty="0">
              <a:solidFill>
                <a:srgbClr val="404040"/>
              </a:solidFill>
              <a:latin typeface="Arial Black"/>
              <a:cs typeface="Arial Black"/>
            </a:endParaRPr>
          </a:p>
          <a:p>
            <a:pPr marL="12700" marR="5080">
              <a:lnSpc>
                <a:spcPct val="133200"/>
              </a:lnSpc>
              <a:spcBef>
                <a:spcPts val="100"/>
              </a:spcBef>
            </a:pPr>
            <a:r>
              <a:rPr lang="fr-FR" sz="1650" spc="-235" dirty="0">
                <a:solidFill>
                  <a:srgbClr val="404040"/>
                </a:solidFill>
                <a:latin typeface="Arial Black"/>
                <a:cs typeface="Arial Black"/>
              </a:rPr>
              <a:t>Le fait de s'amuser, d'être actif et de mettre son cerveau régulièrement à l'épreuve présente une multitude de bienfaits, tels que l'amélioration du bien-être mental et émotionnel et des fonctions cérébrales.</a:t>
            </a:r>
            <a:endParaRPr sz="1650" dirty="0">
              <a:latin typeface="Arial Black"/>
              <a:cs typeface="Arial Black"/>
            </a:endParaRPr>
          </a:p>
        </p:txBody>
      </p:sp>
      <p:sp>
        <p:nvSpPr>
          <p:cNvPr id="10" name="object 10"/>
          <p:cNvSpPr/>
          <p:nvPr/>
        </p:nvSpPr>
        <p:spPr>
          <a:xfrm>
            <a:off x="10470885" y="0"/>
            <a:ext cx="9633214" cy="11308556"/>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23936" y="947599"/>
            <a:ext cx="7236665" cy="417422"/>
          </a:xfrm>
          <a:prstGeom prst="rect">
            <a:avLst/>
          </a:prstGeom>
        </p:spPr>
        <p:txBody>
          <a:bodyPr vert="horz" wrap="square" lIns="0" tIns="17145" rIns="0" bIns="0" rtlCol="0">
            <a:spAutoFit/>
          </a:bodyPr>
          <a:lstStyle/>
          <a:p>
            <a:pPr marL="12700">
              <a:lnSpc>
                <a:spcPct val="100000"/>
              </a:lnSpc>
              <a:spcBef>
                <a:spcPts val="135"/>
              </a:spcBef>
            </a:pPr>
            <a:r>
              <a:rPr lang="fr-FR" sz="2600" spc="170" dirty="0">
                <a:solidFill>
                  <a:srgbClr val="404040"/>
                </a:solidFill>
              </a:rPr>
              <a:t>Des jeux pour stimuler </a:t>
            </a:r>
            <a:r>
              <a:rPr lang="fr-FR" sz="2600" spc="170" dirty="0"/>
              <a:t>l'activité cognitive</a:t>
            </a:r>
            <a:endParaRPr sz="2600" dirty="0"/>
          </a:p>
        </p:txBody>
      </p:sp>
      <p:sp>
        <p:nvSpPr>
          <p:cNvPr id="3" name="object 3"/>
          <p:cNvSpPr/>
          <p:nvPr/>
        </p:nvSpPr>
        <p:spPr>
          <a:xfrm>
            <a:off x="1351330" y="848141"/>
            <a:ext cx="588637" cy="643153"/>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1335323" y="3812733"/>
            <a:ext cx="5219269" cy="227626"/>
          </a:xfrm>
          <a:prstGeom prst="rect">
            <a:avLst/>
          </a:prstGeom>
        </p:spPr>
        <p:txBody>
          <a:bodyPr vert="horz" wrap="square" lIns="0" tIns="12065" rIns="0" bIns="0" rtlCol="0">
            <a:spAutoFit/>
          </a:bodyPr>
          <a:lstStyle/>
          <a:p>
            <a:pPr marL="12700">
              <a:lnSpc>
                <a:spcPct val="100000"/>
              </a:lnSpc>
              <a:spcBef>
                <a:spcPts val="95"/>
              </a:spcBef>
            </a:pPr>
            <a:r>
              <a:rPr lang="fr-FR" sz="1400" spc="-210" dirty="0">
                <a:solidFill>
                  <a:srgbClr val="585858"/>
                </a:solidFill>
                <a:latin typeface="Arial Black"/>
                <a:cs typeface="Arial Black"/>
              </a:rPr>
              <a:t>Résoudre des problèmes arithmétiques en tapant sur la bonne réponse.</a:t>
            </a:r>
          </a:p>
        </p:txBody>
      </p:sp>
      <p:sp>
        <p:nvSpPr>
          <p:cNvPr id="5" name="object 5"/>
          <p:cNvSpPr txBox="1"/>
          <p:nvPr/>
        </p:nvSpPr>
        <p:spPr>
          <a:xfrm>
            <a:off x="1335323" y="3992334"/>
            <a:ext cx="5051425" cy="481965"/>
          </a:xfrm>
          <a:prstGeom prst="rect">
            <a:avLst/>
          </a:prstGeom>
        </p:spPr>
        <p:txBody>
          <a:bodyPr vert="horz" wrap="square" lIns="0" tIns="12700" rIns="0" bIns="0" rtlCol="0">
            <a:spAutoFit/>
          </a:bodyPr>
          <a:lstStyle/>
          <a:p>
            <a:pPr marL="12700" marR="5080">
              <a:lnSpc>
                <a:spcPct val="106900"/>
              </a:lnSpc>
              <a:spcBef>
                <a:spcPts val="100"/>
              </a:spcBef>
            </a:pPr>
            <a:r>
              <a:rPr lang="fr-FR" sz="1400" spc="-175" dirty="0">
                <a:solidFill>
                  <a:srgbClr val="585858"/>
                </a:solidFill>
                <a:latin typeface="Arial Black"/>
                <a:cs typeface="Arial Black"/>
              </a:rPr>
              <a:t>Jouez à ce jeu pour améliorer vos compétences cognitives en perfectionnant le calcul mental.</a:t>
            </a:r>
          </a:p>
        </p:txBody>
      </p:sp>
      <p:sp>
        <p:nvSpPr>
          <p:cNvPr id="6" name="object 6"/>
          <p:cNvSpPr/>
          <p:nvPr/>
        </p:nvSpPr>
        <p:spPr>
          <a:xfrm>
            <a:off x="1247658" y="2045592"/>
            <a:ext cx="2712085" cy="1774825"/>
          </a:xfrm>
          <a:custGeom>
            <a:avLst/>
            <a:gdLst/>
            <a:ahLst/>
            <a:cxnLst/>
            <a:rect l="l" t="t" r="r" b="b"/>
            <a:pathLst>
              <a:path w="2712085" h="1774825">
                <a:moveTo>
                  <a:pt x="0" y="0"/>
                </a:moveTo>
                <a:lnTo>
                  <a:pt x="2711959" y="0"/>
                </a:lnTo>
                <a:lnTo>
                  <a:pt x="2711959" y="1774815"/>
                </a:lnTo>
                <a:lnTo>
                  <a:pt x="0" y="1774815"/>
                </a:lnTo>
                <a:lnTo>
                  <a:pt x="0" y="0"/>
                </a:lnTo>
                <a:close/>
              </a:path>
            </a:pathLst>
          </a:custGeom>
          <a:solidFill>
            <a:srgbClr val="000000">
              <a:alpha val="19999"/>
            </a:srgbClr>
          </a:solidFill>
        </p:spPr>
        <p:txBody>
          <a:bodyPr wrap="square" lIns="0" tIns="0" rIns="0" bIns="0" rtlCol="0"/>
          <a:lstStyle/>
          <a:p>
            <a:endParaRPr/>
          </a:p>
        </p:txBody>
      </p:sp>
      <p:sp>
        <p:nvSpPr>
          <p:cNvPr id="7" name="object 7"/>
          <p:cNvSpPr/>
          <p:nvPr/>
        </p:nvSpPr>
        <p:spPr>
          <a:xfrm>
            <a:off x="1351320" y="2149243"/>
            <a:ext cx="2356578" cy="1419024"/>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1335323" y="7049390"/>
            <a:ext cx="5051425" cy="443070"/>
          </a:xfrm>
          <a:prstGeom prst="rect">
            <a:avLst/>
          </a:prstGeom>
        </p:spPr>
        <p:txBody>
          <a:bodyPr vert="horz" wrap="square" lIns="0" tIns="12065" rIns="0" bIns="0" rtlCol="0">
            <a:spAutoFit/>
          </a:bodyPr>
          <a:lstStyle/>
          <a:p>
            <a:pPr marL="12700">
              <a:lnSpc>
                <a:spcPct val="100000"/>
              </a:lnSpc>
              <a:spcBef>
                <a:spcPts val="95"/>
              </a:spcBef>
            </a:pPr>
            <a:r>
              <a:rPr lang="fr-FR" sz="1400" spc="-175" dirty="0">
                <a:solidFill>
                  <a:srgbClr val="585858"/>
                </a:solidFill>
                <a:latin typeface="Arial Black"/>
                <a:cs typeface="Arial Black"/>
              </a:rPr>
              <a:t>Mémorisez la position de l'œil clignotant apparaissant sur les tuiles.</a:t>
            </a:r>
          </a:p>
        </p:txBody>
      </p:sp>
      <p:sp>
        <p:nvSpPr>
          <p:cNvPr id="9" name="object 9"/>
          <p:cNvSpPr txBox="1"/>
          <p:nvPr/>
        </p:nvSpPr>
        <p:spPr>
          <a:xfrm>
            <a:off x="1351320" y="7496827"/>
            <a:ext cx="5048126" cy="473848"/>
          </a:xfrm>
          <a:prstGeom prst="rect">
            <a:avLst/>
          </a:prstGeom>
        </p:spPr>
        <p:txBody>
          <a:bodyPr vert="horz" wrap="square" lIns="0" tIns="12700" rIns="0" bIns="0" rtlCol="0">
            <a:spAutoFit/>
          </a:bodyPr>
          <a:lstStyle/>
          <a:p>
            <a:pPr marL="12700" marR="5080">
              <a:lnSpc>
                <a:spcPct val="106900"/>
              </a:lnSpc>
              <a:spcBef>
                <a:spcPts val="100"/>
              </a:spcBef>
            </a:pPr>
            <a:r>
              <a:rPr lang="fr-FR" sz="1400" spc="-210" dirty="0">
                <a:solidFill>
                  <a:srgbClr val="585858"/>
                </a:solidFill>
                <a:latin typeface="Arial Black"/>
                <a:cs typeface="Arial Black"/>
              </a:rPr>
              <a:t>Entraînez votre cerveau et améliorez vos compétences cognitives car cela la difficulté augmente à chaque tour.</a:t>
            </a:r>
          </a:p>
        </p:txBody>
      </p:sp>
      <p:sp>
        <p:nvSpPr>
          <p:cNvPr id="10" name="object 10"/>
          <p:cNvSpPr/>
          <p:nvPr/>
        </p:nvSpPr>
        <p:spPr>
          <a:xfrm>
            <a:off x="1247657" y="5250881"/>
            <a:ext cx="2712085" cy="1774825"/>
          </a:xfrm>
          <a:custGeom>
            <a:avLst/>
            <a:gdLst/>
            <a:ahLst/>
            <a:cxnLst/>
            <a:rect l="l" t="t" r="r" b="b"/>
            <a:pathLst>
              <a:path w="2712085" h="1774825">
                <a:moveTo>
                  <a:pt x="0" y="0"/>
                </a:moveTo>
                <a:lnTo>
                  <a:pt x="2711959" y="0"/>
                </a:lnTo>
                <a:lnTo>
                  <a:pt x="2711959" y="1774815"/>
                </a:lnTo>
                <a:lnTo>
                  <a:pt x="0" y="1774815"/>
                </a:lnTo>
                <a:lnTo>
                  <a:pt x="0" y="0"/>
                </a:lnTo>
                <a:close/>
              </a:path>
            </a:pathLst>
          </a:custGeom>
          <a:solidFill>
            <a:srgbClr val="000000">
              <a:alpha val="19999"/>
            </a:srgbClr>
          </a:solidFill>
        </p:spPr>
        <p:txBody>
          <a:bodyPr wrap="square" lIns="0" tIns="0" rIns="0" bIns="0" rtlCol="0"/>
          <a:lstStyle/>
          <a:p>
            <a:endParaRPr/>
          </a:p>
        </p:txBody>
      </p:sp>
      <p:sp>
        <p:nvSpPr>
          <p:cNvPr id="11" name="object 11"/>
          <p:cNvSpPr/>
          <p:nvPr/>
        </p:nvSpPr>
        <p:spPr>
          <a:xfrm>
            <a:off x="1351320" y="5330761"/>
            <a:ext cx="2356578" cy="1419014"/>
          </a:xfrm>
          <a:prstGeom prst="rect">
            <a:avLst/>
          </a:prstGeom>
          <a:blipFill>
            <a:blip r:embed="rId5" cstate="print"/>
            <a:stretch>
              <a:fillRect/>
            </a:stretch>
          </a:blipFill>
        </p:spPr>
        <p:txBody>
          <a:bodyPr wrap="square" lIns="0" tIns="0" rIns="0" bIns="0" rtlCol="0"/>
          <a:lstStyle/>
          <a:p>
            <a:endParaRPr/>
          </a:p>
        </p:txBody>
      </p:sp>
      <p:sp>
        <p:nvSpPr>
          <p:cNvPr id="12" name="object 12"/>
          <p:cNvSpPr txBox="1"/>
          <p:nvPr/>
        </p:nvSpPr>
        <p:spPr>
          <a:xfrm>
            <a:off x="1338622" y="9873643"/>
            <a:ext cx="4427220" cy="443070"/>
          </a:xfrm>
          <a:prstGeom prst="rect">
            <a:avLst/>
          </a:prstGeom>
        </p:spPr>
        <p:txBody>
          <a:bodyPr vert="horz" wrap="square" lIns="0" tIns="12065" rIns="0" bIns="0" rtlCol="0">
            <a:spAutoFit/>
          </a:bodyPr>
          <a:lstStyle/>
          <a:p>
            <a:pPr marL="12700">
              <a:lnSpc>
                <a:spcPct val="100000"/>
              </a:lnSpc>
              <a:spcBef>
                <a:spcPts val="95"/>
              </a:spcBef>
            </a:pPr>
            <a:r>
              <a:rPr lang="fr-FR" sz="1400" spc="-210" dirty="0">
                <a:solidFill>
                  <a:srgbClr val="585858"/>
                </a:solidFill>
                <a:latin typeface="Arial Black"/>
                <a:cs typeface="Arial Black"/>
              </a:rPr>
              <a:t>Sauvez la reine des abeilles et ses consœurs les abeilles capturées à l'intérieur </a:t>
            </a:r>
            <a:r>
              <a:rPr lang="fr-FR" sz="1400" spc="-150" dirty="0">
                <a:solidFill>
                  <a:srgbClr val="585858"/>
                </a:solidFill>
                <a:latin typeface="Arial Black"/>
                <a:cs typeface="Arial Black"/>
              </a:rPr>
              <a:t>des capsules, en éliminant </a:t>
            </a:r>
            <a:endParaRPr lang="fr-FR" sz="1400" spc="-210" dirty="0">
              <a:solidFill>
                <a:srgbClr val="585858"/>
              </a:solidFill>
              <a:latin typeface="Arial Black"/>
              <a:cs typeface="Arial Black"/>
            </a:endParaRPr>
          </a:p>
        </p:txBody>
      </p:sp>
      <p:sp>
        <p:nvSpPr>
          <p:cNvPr id="13" name="object 13"/>
          <p:cNvSpPr txBox="1"/>
          <p:nvPr/>
        </p:nvSpPr>
        <p:spPr>
          <a:xfrm>
            <a:off x="1343932" y="10334241"/>
            <a:ext cx="4071620" cy="227626"/>
          </a:xfrm>
          <a:prstGeom prst="rect">
            <a:avLst/>
          </a:prstGeom>
        </p:spPr>
        <p:txBody>
          <a:bodyPr vert="horz" wrap="square" lIns="0" tIns="12065" rIns="0" bIns="0" rtlCol="0">
            <a:spAutoFit/>
          </a:bodyPr>
          <a:lstStyle/>
          <a:p>
            <a:pPr marL="12700">
              <a:lnSpc>
                <a:spcPct val="100000"/>
              </a:lnSpc>
              <a:spcBef>
                <a:spcPts val="95"/>
              </a:spcBef>
            </a:pPr>
            <a:r>
              <a:rPr lang="fr-FR" sz="1400" spc="-150" dirty="0">
                <a:solidFill>
                  <a:srgbClr val="585858"/>
                </a:solidFill>
                <a:latin typeface="Arial Black"/>
                <a:cs typeface="Arial Black"/>
              </a:rPr>
              <a:t>les fleurs du même genre.</a:t>
            </a:r>
          </a:p>
        </p:txBody>
      </p:sp>
      <p:sp>
        <p:nvSpPr>
          <p:cNvPr id="14" name="object 14"/>
          <p:cNvSpPr/>
          <p:nvPr/>
        </p:nvSpPr>
        <p:spPr>
          <a:xfrm>
            <a:off x="1247658" y="8139751"/>
            <a:ext cx="2712085" cy="1774825"/>
          </a:xfrm>
          <a:custGeom>
            <a:avLst/>
            <a:gdLst/>
            <a:ahLst/>
            <a:cxnLst/>
            <a:rect l="l" t="t" r="r" b="b"/>
            <a:pathLst>
              <a:path w="2712085" h="1774825">
                <a:moveTo>
                  <a:pt x="0" y="0"/>
                </a:moveTo>
                <a:lnTo>
                  <a:pt x="2711959" y="0"/>
                </a:lnTo>
                <a:lnTo>
                  <a:pt x="2711959" y="1774815"/>
                </a:lnTo>
                <a:lnTo>
                  <a:pt x="0" y="1774815"/>
                </a:lnTo>
                <a:lnTo>
                  <a:pt x="0" y="0"/>
                </a:lnTo>
                <a:close/>
              </a:path>
            </a:pathLst>
          </a:custGeom>
          <a:solidFill>
            <a:srgbClr val="000000">
              <a:alpha val="19999"/>
            </a:srgbClr>
          </a:solidFill>
        </p:spPr>
        <p:txBody>
          <a:bodyPr wrap="square" lIns="0" tIns="0" rIns="0" bIns="0" rtlCol="0"/>
          <a:lstStyle/>
          <a:p>
            <a:endParaRPr/>
          </a:p>
        </p:txBody>
      </p:sp>
      <p:sp>
        <p:nvSpPr>
          <p:cNvPr id="15" name="object 15"/>
          <p:cNvSpPr/>
          <p:nvPr/>
        </p:nvSpPr>
        <p:spPr>
          <a:xfrm>
            <a:off x="1351320" y="8243408"/>
            <a:ext cx="2356578" cy="1419014"/>
          </a:xfrm>
          <a:prstGeom prst="rect">
            <a:avLst/>
          </a:prstGeom>
          <a:blipFill>
            <a:blip r:embed="rId6" cstate="print"/>
            <a:stretch>
              <a:fillRect/>
            </a:stretch>
          </a:blipFill>
        </p:spPr>
        <p:txBody>
          <a:bodyPr wrap="square" lIns="0" tIns="0" rIns="0" bIns="0" rtlCol="0"/>
          <a:lstStyle/>
          <a:p>
            <a:endParaRPr/>
          </a:p>
        </p:txBody>
      </p:sp>
      <p:sp>
        <p:nvSpPr>
          <p:cNvPr id="16" name="object 16"/>
          <p:cNvSpPr txBox="1"/>
          <p:nvPr/>
        </p:nvSpPr>
        <p:spPr>
          <a:xfrm>
            <a:off x="3902599" y="2042565"/>
            <a:ext cx="2780479" cy="600805"/>
          </a:xfrm>
          <a:prstGeom prst="rect">
            <a:avLst/>
          </a:prstGeom>
        </p:spPr>
        <p:txBody>
          <a:bodyPr vert="horz" wrap="square" lIns="0" tIns="15875" rIns="0" bIns="0" rtlCol="0">
            <a:spAutoFit/>
          </a:bodyPr>
          <a:lstStyle/>
          <a:p>
            <a:pPr marL="12700">
              <a:lnSpc>
                <a:spcPct val="100000"/>
              </a:lnSpc>
              <a:spcBef>
                <a:spcPts val="125"/>
              </a:spcBef>
            </a:pPr>
            <a:r>
              <a:rPr lang="fr-FR" sz="1900" b="1" spc="-50" dirty="0">
                <a:solidFill>
                  <a:srgbClr val="202020"/>
                </a:solidFill>
                <a:latin typeface="Trebuchet MS"/>
                <a:cs typeface="Trebuchet MS"/>
              </a:rPr>
              <a:t>Nourrir mon animal de compagnie</a:t>
            </a:r>
          </a:p>
        </p:txBody>
      </p:sp>
      <p:sp>
        <p:nvSpPr>
          <p:cNvPr id="17" name="object 17"/>
          <p:cNvSpPr txBox="1"/>
          <p:nvPr/>
        </p:nvSpPr>
        <p:spPr>
          <a:xfrm>
            <a:off x="3924860" y="3113303"/>
            <a:ext cx="400050" cy="201930"/>
          </a:xfrm>
          <a:prstGeom prst="rect">
            <a:avLst/>
          </a:prstGeom>
        </p:spPr>
        <p:txBody>
          <a:bodyPr vert="horz" wrap="square" lIns="0" tIns="13335" rIns="0" bIns="0" rtlCol="0">
            <a:spAutoFit/>
          </a:bodyPr>
          <a:lstStyle/>
          <a:p>
            <a:pPr marL="12700">
              <a:lnSpc>
                <a:spcPct val="100000"/>
              </a:lnSpc>
              <a:spcBef>
                <a:spcPts val="105"/>
              </a:spcBef>
            </a:pPr>
            <a:r>
              <a:rPr sz="1150" spc="-165" dirty="0">
                <a:latin typeface="Arial Black"/>
                <a:cs typeface="Arial Black"/>
              </a:rPr>
              <a:t>Social</a:t>
            </a:r>
            <a:endParaRPr sz="1150" dirty="0">
              <a:latin typeface="Arial Black"/>
              <a:cs typeface="Arial Black"/>
            </a:endParaRPr>
          </a:p>
        </p:txBody>
      </p:sp>
      <p:sp>
        <p:nvSpPr>
          <p:cNvPr id="18" name="object 18"/>
          <p:cNvSpPr txBox="1"/>
          <p:nvPr/>
        </p:nvSpPr>
        <p:spPr>
          <a:xfrm>
            <a:off x="3924860" y="3338323"/>
            <a:ext cx="640715" cy="201930"/>
          </a:xfrm>
          <a:prstGeom prst="rect">
            <a:avLst/>
          </a:prstGeom>
        </p:spPr>
        <p:txBody>
          <a:bodyPr vert="horz" wrap="square" lIns="0" tIns="13335" rIns="0" bIns="0" rtlCol="0">
            <a:spAutoFit/>
          </a:bodyPr>
          <a:lstStyle/>
          <a:p>
            <a:pPr marL="12700">
              <a:lnSpc>
                <a:spcPct val="100000"/>
              </a:lnSpc>
              <a:spcBef>
                <a:spcPts val="105"/>
              </a:spcBef>
            </a:pPr>
            <a:r>
              <a:rPr sz="1150" spc="-120" dirty="0">
                <a:latin typeface="Arial Black"/>
                <a:cs typeface="Arial Black"/>
              </a:rPr>
              <a:t>Attention</a:t>
            </a:r>
            <a:endParaRPr sz="1150" dirty="0">
              <a:latin typeface="Arial Black"/>
              <a:cs typeface="Arial Black"/>
            </a:endParaRPr>
          </a:p>
        </p:txBody>
      </p:sp>
      <p:sp>
        <p:nvSpPr>
          <p:cNvPr id="19" name="object 19"/>
          <p:cNvSpPr txBox="1"/>
          <p:nvPr/>
        </p:nvSpPr>
        <p:spPr>
          <a:xfrm>
            <a:off x="3922395" y="2888138"/>
            <a:ext cx="925369" cy="190437"/>
          </a:xfrm>
          <a:prstGeom prst="rect">
            <a:avLst/>
          </a:prstGeom>
        </p:spPr>
        <p:txBody>
          <a:bodyPr vert="horz" wrap="square" lIns="0" tIns="13335" rIns="0" bIns="0" rtlCol="0">
            <a:spAutoFit/>
          </a:bodyPr>
          <a:lstStyle/>
          <a:p>
            <a:pPr marL="12700">
              <a:lnSpc>
                <a:spcPct val="100000"/>
              </a:lnSpc>
              <a:spcBef>
                <a:spcPts val="105"/>
              </a:spcBef>
            </a:pPr>
            <a:r>
              <a:rPr lang="fr-CA" sz="1150" spc="-135" dirty="0">
                <a:latin typeface="Arial Black"/>
                <a:cs typeface="Arial Black"/>
              </a:rPr>
              <a:t>Mouvement</a:t>
            </a:r>
            <a:endParaRPr sz="1150" dirty="0">
              <a:latin typeface="Arial Black"/>
              <a:cs typeface="Arial Black"/>
            </a:endParaRPr>
          </a:p>
        </p:txBody>
      </p:sp>
      <p:sp>
        <p:nvSpPr>
          <p:cNvPr id="20" name="object 20"/>
          <p:cNvSpPr/>
          <p:nvPr/>
        </p:nvSpPr>
        <p:spPr>
          <a:xfrm>
            <a:off x="4971084" y="2941973"/>
            <a:ext cx="252945" cy="101190"/>
          </a:xfrm>
          <a:prstGeom prst="rect">
            <a:avLst/>
          </a:prstGeom>
          <a:blipFill>
            <a:blip r:embed="rId7" cstate="print"/>
            <a:stretch>
              <a:fillRect/>
            </a:stretch>
          </a:blipFill>
        </p:spPr>
        <p:txBody>
          <a:bodyPr wrap="square" lIns="0" tIns="0" rIns="0" bIns="0" rtlCol="0"/>
          <a:lstStyle/>
          <a:p>
            <a:endParaRPr/>
          </a:p>
        </p:txBody>
      </p:sp>
      <p:sp>
        <p:nvSpPr>
          <p:cNvPr id="21" name="object 21"/>
          <p:cNvSpPr/>
          <p:nvPr/>
        </p:nvSpPr>
        <p:spPr>
          <a:xfrm>
            <a:off x="5284236" y="2941973"/>
            <a:ext cx="252955" cy="101190"/>
          </a:xfrm>
          <a:prstGeom prst="rect">
            <a:avLst/>
          </a:prstGeom>
          <a:blipFill>
            <a:blip r:embed="rId8" cstate="print"/>
            <a:stretch>
              <a:fillRect/>
            </a:stretch>
          </a:blipFill>
        </p:spPr>
        <p:txBody>
          <a:bodyPr wrap="square" lIns="0" tIns="0" rIns="0" bIns="0" rtlCol="0"/>
          <a:lstStyle/>
          <a:p>
            <a:endParaRPr/>
          </a:p>
        </p:txBody>
      </p:sp>
      <p:sp>
        <p:nvSpPr>
          <p:cNvPr id="22" name="object 22"/>
          <p:cNvSpPr txBox="1"/>
          <p:nvPr/>
        </p:nvSpPr>
        <p:spPr>
          <a:xfrm>
            <a:off x="3924860" y="2661888"/>
            <a:ext cx="638810" cy="190437"/>
          </a:xfrm>
          <a:prstGeom prst="rect">
            <a:avLst/>
          </a:prstGeom>
        </p:spPr>
        <p:txBody>
          <a:bodyPr vert="horz" wrap="square" lIns="0" tIns="13335" rIns="0" bIns="0" rtlCol="0">
            <a:spAutoFit/>
          </a:bodyPr>
          <a:lstStyle/>
          <a:p>
            <a:pPr marL="12700">
              <a:lnSpc>
                <a:spcPct val="100000"/>
              </a:lnSpc>
              <a:spcBef>
                <a:spcPts val="105"/>
              </a:spcBef>
            </a:pPr>
            <a:r>
              <a:rPr lang="fr-FR" sz="1150" spc="-130" dirty="0">
                <a:latin typeface="Arial Black"/>
                <a:cs typeface="Arial Black"/>
              </a:rPr>
              <a:t>Cognitif</a:t>
            </a:r>
            <a:endParaRPr sz="1150" dirty="0">
              <a:latin typeface="Arial Black"/>
              <a:cs typeface="Arial Black"/>
            </a:endParaRPr>
          </a:p>
        </p:txBody>
      </p:sp>
      <p:sp>
        <p:nvSpPr>
          <p:cNvPr id="23" name="object 23"/>
          <p:cNvSpPr/>
          <p:nvPr/>
        </p:nvSpPr>
        <p:spPr>
          <a:xfrm>
            <a:off x="4971084" y="2715614"/>
            <a:ext cx="252945" cy="101190"/>
          </a:xfrm>
          <a:prstGeom prst="rect">
            <a:avLst/>
          </a:prstGeom>
          <a:blipFill>
            <a:blip r:embed="rId9" cstate="print"/>
            <a:stretch>
              <a:fillRect/>
            </a:stretch>
          </a:blipFill>
        </p:spPr>
        <p:txBody>
          <a:bodyPr wrap="square" lIns="0" tIns="0" rIns="0" bIns="0" rtlCol="0"/>
          <a:lstStyle/>
          <a:p>
            <a:endParaRPr/>
          </a:p>
        </p:txBody>
      </p:sp>
      <p:sp>
        <p:nvSpPr>
          <p:cNvPr id="24" name="object 24"/>
          <p:cNvSpPr/>
          <p:nvPr/>
        </p:nvSpPr>
        <p:spPr>
          <a:xfrm>
            <a:off x="5284236" y="2715614"/>
            <a:ext cx="252955" cy="101190"/>
          </a:xfrm>
          <a:prstGeom prst="rect">
            <a:avLst/>
          </a:prstGeom>
          <a:blipFill>
            <a:blip r:embed="rId10" cstate="print"/>
            <a:stretch>
              <a:fillRect/>
            </a:stretch>
          </a:blipFill>
        </p:spPr>
        <p:txBody>
          <a:bodyPr wrap="square" lIns="0" tIns="0" rIns="0" bIns="0" rtlCol="0"/>
          <a:lstStyle/>
          <a:p>
            <a:endParaRPr/>
          </a:p>
        </p:txBody>
      </p:sp>
      <p:sp>
        <p:nvSpPr>
          <p:cNvPr id="25" name="object 25"/>
          <p:cNvSpPr/>
          <p:nvPr/>
        </p:nvSpPr>
        <p:spPr>
          <a:xfrm>
            <a:off x="4971084" y="3167034"/>
            <a:ext cx="252945" cy="101180"/>
          </a:xfrm>
          <a:prstGeom prst="rect">
            <a:avLst/>
          </a:prstGeom>
          <a:blipFill>
            <a:blip r:embed="rId11" cstate="print"/>
            <a:stretch>
              <a:fillRect/>
            </a:stretch>
          </a:blipFill>
        </p:spPr>
        <p:txBody>
          <a:bodyPr wrap="square" lIns="0" tIns="0" rIns="0" bIns="0" rtlCol="0"/>
          <a:lstStyle/>
          <a:p>
            <a:endParaRPr/>
          </a:p>
        </p:txBody>
      </p:sp>
      <p:sp>
        <p:nvSpPr>
          <p:cNvPr id="26" name="object 26"/>
          <p:cNvSpPr/>
          <p:nvPr/>
        </p:nvSpPr>
        <p:spPr>
          <a:xfrm>
            <a:off x="4971084" y="3392096"/>
            <a:ext cx="252945" cy="101180"/>
          </a:xfrm>
          <a:prstGeom prst="rect">
            <a:avLst/>
          </a:prstGeom>
          <a:blipFill>
            <a:blip r:embed="rId12" cstate="print"/>
            <a:stretch>
              <a:fillRect/>
            </a:stretch>
          </a:blipFill>
        </p:spPr>
        <p:txBody>
          <a:bodyPr wrap="square" lIns="0" tIns="0" rIns="0" bIns="0" rtlCol="0"/>
          <a:lstStyle/>
          <a:p>
            <a:endParaRPr/>
          </a:p>
        </p:txBody>
      </p:sp>
      <p:sp>
        <p:nvSpPr>
          <p:cNvPr id="27" name="object 27"/>
          <p:cNvSpPr/>
          <p:nvPr/>
        </p:nvSpPr>
        <p:spPr>
          <a:xfrm>
            <a:off x="5284236" y="3392096"/>
            <a:ext cx="252955" cy="101180"/>
          </a:xfrm>
          <a:prstGeom prst="rect">
            <a:avLst/>
          </a:prstGeom>
          <a:blipFill>
            <a:blip r:embed="rId13" cstate="print"/>
            <a:stretch>
              <a:fillRect/>
            </a:stretch>
          </a:blipFill>
        </p:spPr>
        <p:txBody>
          <a:bodyPr wrap="square" lIns="0" tIns="0" rIns="0" bIns="0" rtlCol="0"/>
          <a:lstStyle/>
          <a:p>
            <a:endParaRPr/>
          </a:p>
        </p:txBody>
      </p:sp>
      <p:sp>
        <p:nvSpPr>
          <p:cNvPr id="28" name="object 28"/>
          <p:cNvSpPr/>
          <p:nvPr/>
        </p:nvSpPr>
        <p:spPr>
          <a:xfrm>
            <a:off x="5597389" y="3392096"/>
            <a:ext cx="252945" cy="101180"/>
          </a:xfrm>
          <a:prstGeom prst="rect">
            <a:avLst/>
          </a:prstGeom>
          <a:blipFill>
            <a:blip r:embed="rId14" cstate="print"/>
            <a:stretch>
              <a:fillRect/>
            </a:stretch>
          </a:blipFill>
        </p:spPr>
        <p:txBody>
          <a:bodyPr wrap="square" lIns="0" tIns="0" rIns="0" bIns="0" rtlCol="0"/>
          <a:lstStyle/>
          <a:p>
            <a:endParaRPr/>
          </a:p>
        </p:txBody>
      </p:sp>
      <p:sp>
        <p:nvSpPr>
          <p:cNvPr id="29" name="object 29"/>
          <p:cNvSpPr txBox="1"/>
          <p:nvPr/>
        </p:nvSpPr>
        <p:spPr>
          <a:xfrm>
            <a:off x="3902599" y="5178441"/>
            <a:ext cx="1891664" cy="319405"/>
          </a:xfrm>
          <a:prstGeom prst="rect">
            <a:avLst/>
          </a:prstGeom>
        </p:spPr>
        <p:txBody>
          <a:bodyPr vert="horz" wrap="square" lIns="0" tIns="15875" rIns="0" bIns="0" rtlCol="0">
            <a:spAutoFit/>
          </a:bodyPr>
          <a:lstStyle/>
          <a:p>
            <a:pPr marL="12700">
              <a:lnSpc>
                <a:spcPct val="100000"/>
              </a:lnSpc>
              <a:spcBef>
                <a:spcPts val="125"/>
              </a:spcBef>
            </a:pPr>
            <a:r>
              <a:rPr lang="fr-CA" sz="1900" b="1" spc="45" dirty="0">
                <a:solidFill>
                  <a:srgbClr val="202020"/>
                </a:solidFill>
                <a:latin typeface="Trebuchet MS"/>
                <a:cs typeface="Trebuchet MS"/>
              </a:rPr>
              <a:t>Défi cérébral</a:t>
            </a:r>
            <a:endParaRPr sz="1900" dirty="0">
              <a:latin typeface="Trebuchet MS"/>
              <a:cs typeface="Trebuchet MS"/>
            </a:endParaRPr>
          </a:p>
        </p:txBody>
      </p:sp>
      <p:sp>
        <p:nvSpPr>
          <p:cNvPr id="30" name="object 30"/>
          <p:cNvSpPr txBox="1"/>
          <p:nvPr/>
        </p:nvSpPr>
        <p:spPr>
          <a:xfrm>
            <a:off x="3924860" y="6158443"/>
            <a:ext cx="640715" cy="201930"/>
          </a:xfrm>
          <a:prstGeom prst="rect">
            <a:avLst/>
          </a:prstGeom>
        </p:spPr>
        <p:txBody>
          <a:bodyPr vert="horz" wrap="square" lIns="0" tIns="13335" rIns="0" bIns="0" rtlCol="0">
            <a:spAutoFit/>
          </a:bodyPr>
          <a:lstStyle/>
          <a:p>
            <a:pPr marL="12700">
              <a:lnSpc>
                <a:spcPct val="100000"/>
              </a:lnSpc>
              <a:spcBef>
                <a:spcPts val="105"/>
              </a:spcBef>
            </a:pPr>
            <a:r>
              <a:rPr sz="1150" spc="-120" dirty="0">
                <a:latin typeface="Arial Black"/>
                <a:cs typeface="Arial Black"/>
              </a:rPr>
              <a:t>Attention</a:t>
            </a:r>
            <a:endParaRPr sz="1150">
              <a:latin typeface="Arial Black"/>
              <a:cs typeface="Arial Black"/>
            </a:endParaRPr>
          </a:p>
        </p:txBody>
      </p:sp>
      <p:sp>
        <p:nvSpPr>
          <p:cNvPr id="31" name="object 31"/>
          <p:cNvSpPr txBox="1"/>
          <p:nvPr/>
        </p:nvSpPr>
        <p:spPr>
          <a:xfrm>
            <a:off x="3942301" y="5941414"/>
            <a:ext cx="638810" cy="190437"/>
          </a:xfrm>
          <a:prstGeom prst="rect">
            <a:avLst/>
          </a:prstGeom>
        </p:spPr>
        <p:txBody>
          <a:bodyPr vert="horz" wrap="square" lIns="0" tIns="13335" rIns="0" bIns="0" rtlCol="0">
            <a:spAutoFit/>
          </a:bodyPr>
          <a:lstStyle/>
          <a:p>
            <a:pPr marL="12700">
              <a:lnSpc>
                <a:spcPct val="100000"/>
              </a:lnSpc>
              <a:spcBef>
                <a:spcPts val="105"/>
              </a:spcBef>
            </a:pPr>
            <a:r>
              <a:rPr lang="fr-FR" sz="1150" spc="-135" dirty="0">
                <a:latin typeface="Arial Black"/>
                <a:cs typeface="Arial Black"/>
              </a:rPr>
              <a:t>Mémoire</a:t>
            </a:r>
            <a:endParaRPr sz="1150" dirty="0">
              <a:latin typeface="Arial Black"/>
              <a:cs typeface="Arial Black"/>
            </a:endParaRPr>
          </a:p>
        </p:txBody>
      </p:sp>
      <p:sp>
        <p:nvSpPr>
          <p:cNvPr id="32" name="object 32"/>
          <p:cNvSpPr/>
          <p:nvPr/>
        </p:nvSpPr>
        <p:spPr>
          <a:xfrm>
            <a:off x="5046128" y="5995388"/>
            <a:ext cx="252945" cy="101190"/>
          </a:xfrm>
          <a:prstGeom prst="rect">
            <a:avLst/>
          </a:prstGeom>
          <a:blipFill>
            <a:blip r:embed="rId15" cstate="print"/>
            <a:stretch>
              <a:fillRect/>
            </a:stretch>
          </a:blipFill>
        </p:spPr>
        <p:txBody>
          <a:bodyPr wrap="square" lIns="0" tIns="0" rIns="0" bIns="0" rtlCol="0"/>
          <a:lstStyle/>
          <a:p>
            <a:endParaRPr/>
          </a:p>
        </p:txBody>
      </p:sp>
      <p:sp>
        <p:nvSpPr>
          <p:cNvPr id="33" name="object 33"/>
          <p:cNvSpPr/>
          <p:nvPr/>
        </p:nvSpPr>
        <p:spPr>
          <a:xfrm>
            <a:off x="5359282" y="5995388"/>
            <a:ext cx="252955" cy="101190"/>
          </a:xfrm>
          <a:prstGeom prst="rect">
            <a:avLst/>
          </a:prstGeom>
          <a:blipFill>
            <a:blip r:embed="rId16" cstate="print"/>
            <a:stretch>
              <a:fillRect/>
            </a:stretch>
          </a:blipFill>
        </p:spPr>
        <p:txBody>
          <a:bodyPr wrap="square" lIns="0" tIns="0" rIns="0" bIns="0" rtlCol="0"/>
          <a:lstStyle/>
          <a:p>
            <a:endParaRPr/>
          </a:p>
        </p:txBody>
      </p:sp>
      <p:sp>
        <p:nvSpPr>
          <p:cNvPr id="34" name="object 34"/>
          <p:cNvSpPr txBox="1"/>
          <p:nvPr/>
        </p:nvSpPr>
        <p:spPr>
          <a:xfrm>
            <a:off x="3924860" y="5705724"/>
            <a:ext cx="638810" cy="190437"/>
          </a:xfrm>
          <a:prstGeom prst="rect">
            <a:avLst/>
          </a:prstGeom>
        </p:spPr>
        <p:txBody>
          <a:bodyPr vert="horz" wrap="square" lIns="0" tIns="13335" rIns="0" bIns="0" rtlCol="0">
            <a:spAutoFit/>
          </a:bodyPr>
          <a:lstStyle/>
          <a:p>
            <a:pPr marL="12700">
              <a:lnSpc>
                <a:spcPct val="100000"/>
              </a:lnSpc>
              <a:spcBef>
                <a:spcPts val="105"/>
              </a:spcBef>
            </a:pPr>
            <a:r>
              <a:rPr lang="fr-FR" sz="1150" spc="-130" dirty="0">
                <a:latin typeface="Arial Black"/>
                <a:cs typeface="Arial Black"/>
              </a:rPr>
              <a:t>Cognitif</a:t>
            </a:r>
            <a:endParaRPr sz="1150" dirty="0">
              <a:latin typeface="Arial Black"/>
              <a:cs typeface="Arial Black"/>
            </a:endParaRPr>
          </a:p>
        </p:txBody>
      </p:sp>
      <p:sp>
        <p:nvSpPr>
          <p:cNvPr id="35" name="object 35"/>
          <p:cNvSpPr/>
          <p:nvPr/>
        </p:nvSpPr>
        <p:spPr>
          <a:xfrm>
            <a:off x="5046128" y="5770326"/>
            <a:ext cx="252945" cy="101180"/>
          </a:xfrm>
          <a:prstGeom prst="rect">
            <a:avLst/>
          </a:prstGeom>
          <a:blipFill>
            <a:blip r:embed="rId17" cstate="print"/>
            <a:stretch>
              <a:fillRect/>
            </a:stretch>
          </a:blipFill>
        </p:spPr>
        <p:txBody>
          <a:bodyPr wrap="square" lIns="0" tIns="0" rIns="0" bIns="0" rtlCol="0"/>
          <a:lstStyle/>
          <a:p>
            <a:endParaRPr/>
          </a:p>
        </p:txBody>
      </p:sp>
      <p:sp>
        <p:nvSpPr>
          <p:cNvPr id="36" name="object 36"/>
          <p:cNvSpPr/>
          <p:nvPr/>
        </p:nvSpPr>
        <p:spPr>
          <a:xfrm>
            <a:off x="5359282" y="5770326"/>
            <a:ext cx="252955" cy="101180"/>
          </a:xfrm>
          <a:prstGeom prst="rect">
            <a:avLst/>
          </a:prstGeom>
          <a:blipFill>
            <a:blip r:embed="rId18" cstate="print"/>
            <a:stretch>
              <a:fillRect/>
            </a:stretch>
          </a:blipFill>
        </p:spPr>
        <p:txBody>
          <a:bodyPr wrap="square" lIns="0" tIns="0" rIns="0" bIns="0" rtlCol="0"/>
          <a:lstStyle/>
          <a:p>
            <a:endParaRPr/>
          </a:p>
        </p:txBody>
      </p:sp>
      <p:sp>
        <p:nvSpPr>
          <p:cNvPr id="37" name="object 37"/>
          <p:cNvSpPr/>
          <p:nvPr/>
        </p:nvSpPr>
        <p:spPr>
          <a:xfrm>
            <a:off x="5046128" y="6220439"/>
            <a:ext cx="252945" cy="101180"/>
          </a:xfrm>
          <a:prstGeom prst="rect">
            <a:avLst/>
          </a:prstGeom>
          <a:blipFill>
            <a:blip r:embed="rId17" cstate="print"/>
            <a:stretch>
              <a:fillRect/>
            </a:stretch>
          </a:blipFill>
        </p:spPr>
        <p:txBody>
          <a:bodyPr wrap="square" lIns="0" tIns="0" rIns="0" bIns="0" rtlCol="0"/>
          <a:lstStyle/>
          <a:p>
            <a:endParaRPr/>
          </a:p>
        </p:txBody>
      </p:sp>
      <p:sp>
        <p:nvSpPr>
          <p:cNvPr id="38" name="object 38"/>
          <p:cNvSpPr/>
          <p:nvPr/>
        </p:nvSpPr>
        <p:spPr>
          <a:xfrm>
            <a:off x="5359282" y="6220439"/>
            <a:ext cx="252955" cy="101180"/>
          </a:xfrm>
          <a:prstGeom prst="rect">
            <a:avLst/>
          </a:prstGeom>
          <a:blipFill>
            <a:blip r:embed="rId18" cstate="print"/>
            <a:stretch>
              <a:fillRect/>
            </a:stretch>
          </a:blipFill>
        </p:spPr>
        <p:txBody>
          <a:bodyPr wrap="square" lIns="0" tIns="0" rIns="0" bIns="0" rtlCol="0"/>
          <a:lstStyle/>
          <a:p>
            <a:endParaRPr/>
          </a:p>
        </p:txBody>
      </p:sp>
      <p:sp>
        <p:nvSpPr>
          <p:cNvPr id="39" name="object 39"/>
          <p:cNvSpPr txBox="1"/>
          <p:nvPr/>
        </p:nvSpPr>
        <p:spPr>
          <a:xfrm>
            <a:off x="3956517" y="8069538"/>
            <a:ext cx="2044471" cy="600805"/>
          </a:xfrm>
          <a:prstGeom prst="rect">
            <a:avLst/>
          </a:prstGeom>
        </p:spPr>
        <p:txBody>
          <a:bodyPr vert="horz" wrap="square" lIns="0" tIns="15875" rIns="0" bIns="0" rtlCol="0">
            <a:spAutoFit/>
          </a:bodyPr>
          <a:lstStyle/>
          <a:p>
            <a:pPr marL="12700">
              <a:lnSpc>
                <a:spcPct val="100000"/>
              </a:lnSpc>
              <a:spcBef>
                <a:spcPts val="125"/>
              </a:spcBef>
            </a:pPr>
            <a:r>
              <a:rPr lang="fr-CA" sz="1900" b="1" spc="40" dirty="0">
                <a:solidFill>
                  <a:srgbClr val="202020"/>
                </a:solidFill>
                <a:latin typeface="Trebuchet MS"/>
                <a:cs typeface="Trebuchet MS"/>
              </a:rPr>
              <a:t>L’abeille qui bourdonne</a:t>
            </a:r>
            <a:endParaRPr sz="1900" dirty="0">
              <a:latin typeface="Trebuchet MS"/>
              <a:cs typeface="Trebuchet MS"/>
            </a:endParaRPr>
          </a:p>
        </p:txBody>
      </p:sp>
      <p:sp>
        <p:nvSpPr>
          <p:cNvPr id="40" name="object 40"/>
          <p:cNvSpPr txBox="1"/>
          <p:nvPr/>
        </p:nvSpPr>
        <p:spPr>
          <a:xfrm>
            <a:off x="3924861" y="9333561"/>
            <a:ext cx="1059815" cy="367408"/>
          </a:xfrm>
          <a:prstGeom prst="rect">
            <a:avLst/>
          </a:prstGeom>
        </p:spPr>
        <p:txBody>
          <a:bodyPr vert="horz" wrap="square" lIns="0" tIns="13335" rIns="0" bIns="0" rtlCol="0">
            <a:spAutoFit/>
          </a:bodyPr>
          <a:lstStyle/>
          <a:p>
            <a:pPr marL="12700">
              <a:lnSpc>
                <a:spcPct val="100000"/>
              </a:lnSpc>
              <a:spcBef>
                <a:spcPts val="105"/>
              </a:spcBef>
            </a:pPr>
            <a:r>
              <a:rPr lang="fr-FR" sz="1150" spc="-140" dirty="0">
                <a:latin typeface="Arial Black"/>
                <a:cs typeface="Arial Black"/>
              </a:rPr>
              <a:t>Résolution de problèmes</a:t>
            </a:r>
            <a:endParaRPr sz="1150" dirty="0">
              <a:latin typeface="Arial Black"/>
              <a:cs typeface="Arial Black"/>
            </a:endParaRPr>
          </a:p>
        </p:txBody>
      </p:sp>
      <p:sp>
        <p:nvSpPr>
          <p:cNvPr id="41" name="object 41"/>
          <p:cNvSpPr txBox="1"/>
          <p:nvPr/>
        </p:nvSpPr>
        <p:spPr>
          <a:xfrm>
            <a:off x="3924861" y="9101505"/>
            <a:ext cx="640715" cy="201930"/>
          </a:xfrm>
          <a:prstGeom prst="rect">
            <a:avLst/>
          </a:prstGeom>
        </p:spPr>
        <p:txBody>
          <a:bodyPr vert="horz" wrap="square" lIns="0" tIns="13335" rIns="0" bIns="0" rtlCol="0">
            <a:spAutoFit/>
          </a:bodyPr>
          <a:lstStyle/>
          <a:p>
            <a:pPr marL="12700">
              <a:lnSpc>
                <a:spcPct val="100000"/>
              </a:lnSpc>
              <a:spcBef>
                <a:spcPts val="105"/>
              </a:spcBef>
            </a:pPr>
            <a:r>
              <a:rPr sz="1150" spc="-120" dirty="0">
                <a:latin typeface="Arial Black"/>
                <a:cs typeface="Arial Black"/>
              </a:rPr>
              <a:t>Attention</a:t>
            </a:r>
            <a:endParaRPr sz="1150">
              <a:latin typeface="Arial Black"/>
              <a:cs typeface="Arial Black"/>
            </a:endParaRPr>
          </a:p>
        </p:txBody>
      </p:sp>
      <p:sp>
        <p:nvSpPr>
          <p:cNvPr id="42" name="object 42"/>
          <p:cNvSpPr txBox="1"/>
          <p:nvPr/>
        </p:nvSpPr>
        <p:spPr>
          <a:xfrm>
            <a:off x="3924861" y="8885867"/>
            <a:ext cx="400050" cy="201930"/>
          </a:xfrm>
          <a:prstGeom prst="rect">
            <a:avLst/>
          </a:prstGeom>
        </p:spPr>
        <p:txBody>
          <a:bodyPr vert="horz" wrap="square" lIns="0" tIns="13335" rIns="0" bIns="0" rtlCol="0">
            <a:spAutoFit/>
          </a:bodyPr>
          <a:lstStyle/>
          <a:p>
            <a:pPr marL="12700">
              <a:lnSpc>
                <a:spcPct val="100000"/>
              </a:lnSpc>
              <a:spcBef>
                <a:spcPts val="105"/>
              </a:spcBef>
            </a:pPr>
            <a:r>
              <a:rPr sz="1150" spc="-165" dirty="0">
                <a:latin typeface="Arial Black"/>
                <a:cs typeface="Arial Black"/>
              </a:rPr>
              <a:t>Social</a:t>
            </a:r>
            <a:endParaRPr sz="1150">
              <a:latin typeface="Arial Black"/>
              <a:cs typeface="Arial Black"/>
            </a:endParaRPr>
          </a:p>
        </p:txBody>
      </p:sp>
      <p:sp>
        <p:nvSpPr>
          <p:cNvPr id="43" name="object 43"/>
          <p:cNvSpPr/>
          <p:nvPr/>
        </p:nvSpPr>
        <p:spPr>
          <a:xfrm>
            <a:off x="5046129" y="8947915"/>
            <a:ext cx="252945" cy="101180"/>
          </a:xfrm>
          <a:prstGeom prst="rect">
            <a:avLst/>
          </a:prstGeom>
          <a:blipFill>
            <a:blip r:embed="rId19" cstate="print"/>
            <a:stretch>
              <a:fillRect/>
            </a:stretch>
          </a:blipFill>
        </p:spPr>
        <p:txBody>
          <a:bodyPr wrap="square" lIns="0" tIns="0" rIns="0" bIns="0" rtlCol="0"/>
          <a:lstStyle/>
          <a:p>
            <a:endParaRPr/>
          </a:p>
        </p:txBody>
      </p:sp>
      <p:sp>
        <p:nvSpPr>
          <p:cNvPr id="44" name="object 44"/>
          <p:cNvSpPr/>
          <p:nvPr/>
        </p:nvSpPr>
        <p:spPr>
          <a:xfrm>
            <a:off x="5359281" y="8947915"/>
            <a:ext cx="252955" cy="101180"/>
          </a:xfrm>
          <a:prstGeom prst="rect">
            <a:avLst/>
          </a:prstGeom>
          <a:blipFill>
            <a:blip r:embed="rId20" cstate="print"/>
            <a:stretch>
              <a:fillRect/>
            </a:stretch>
          </a:blipFill>
        </p:spPr>
        <p:txBody>
          <a:bodyPr wrap="square" lIns="0" tIns="0" rIns="0" bIns="0" rtlCol="0"/>
          <a:lstStyle/>
          <a:p>
            <a:endParaRPr/>
          </a:p>
        </p:txBody>
      </p:sp>
      <p:sp>
        <p:nvSpPr>
          <p:cNvPr id="45" name="object 45"/>
          <p:cNvSpPr txBox="1"/>
          <p:nvPr/>
        </p:nvSpPr>
        <p:spPr>
          <a:xfrm>
            <a:off x="3924860" y="8658249"/>
            <a:ext cx="638810" cy="190437"/>
          </a:xfrm>
          <a:prstGeom prst="rect">
            <a:avLst/>
          </a:prstGeom>
        </p:spPr>
        <p:txBody>
          <a:bodyPr vert="horz" wrap="square" lIns="0" tIns="13335" rIns="0" bIns="0" rtlCol="0">
            <a:spAutoFit/>
          </a:bodyPr>
          <a:lstStyle/>
          <a:p>
            <a:pPr marL="12700">
              <a:lnSpc>
                <a:spcPct val="100000"/>
              </a:lnSpc>
              <a:spcBef>
                <a:spcPts val="105"/>
              </a:spcBef>
            </a:pPr>
            <a:r>
              <a:rPr lang="fr-FR" sz="1150" spc="-130" dirty="0">
                <a:latin typeface="Arial Black"/>
                <a:cs typeface="Arial Black"/>
              </a:rPr>
              <a:t>Cognitif</a:t>
            </a:r>
            <a:endParaRPr sz="1150" dirty="0">
              <a:latin typeface="Arial Black"/>
              <a:cs typeface="Arial Black"/>
            </a:endParaRPr>
          </a:p>
        </p:txBody>
      </p:sp>
      <p:sp>
        <p:nvSpPr>
          <p:cNvPr id="46" name="object 46"/>
          <p:cNvSpPr/>
          <p:nvPr/>
        </p:nvSpPr>
        <p:spPr>
          <a:xfrm>
            <a:off x="5046129" y="8722855"/>
            <a:ext cx="252945" cy="101169"/>
          </a:xfrm>
          <a:prstGeom prst="rect">
            <a:avLst/>
          </a:prstGeom>
          <a:blipFill>
            <a:blip r:embed="rId21" cstate="print"/>
            <a:stretch>
              <a:fillRect/>
            </a:stretch>
          </a:blipFill>
        </p:spPr>
        <p:txBody>
          <a:bodyPr wrap="square" lIns="0" tIns="0" rIns="0" bIns="0" rtlCol="0"/>
          <a:lstStyle/>
          <a:p>
            <a:endParaRPr/>
          </a:p>
        </p:txBody>
      </p:sp>
      <p:sp>
        <p:nvSpPr>
          <p:cNvPr id="47" name="object 47"/>
          <p:cNvSpPr/>
          <p:nvPr/>
        </p:nvSpPr>
        <p:spPr>
          <a:xfrm>
            <a:off x="5672434" y="8722855"/>
            <a:ext cx="252955" cy="101169"/>
          </a:xfrm>
          <a:prstGeom prst="rect">
            <a:avLst/>
          </a:prstGeom>
          <a:blipFill>
            <a:blip r:embed="rId22" cstate="print"/>
            <a:stretch>
              <a:fillRect/>
            </a:stretch>
          </a:blipFill>
        </p:spPr>
        <p:txBody>
          <a:bodyPr wrap="square" lIns="0" tIns="0" rIns="0" bIns="0" rtlCol="0"/>
          <a:lstStyle/>
          <a:p>
            <a:endParaRPr/>
          </a:p>
        </p:txBody>
      </p:sp>
      <p:sp>
        <p:nvSpPr>
          <p:cNvPr id="48" name="object 48"/>
          <p:cNvSpPr/>
          <p:nvPr/>
        </p:nvSpPr>
        <p:spPr>
          <a:xfrm>
            <a:off x="5359281" y="8722855"/>
            <a:ext cx="252955" cy="101169"/>
          </a:xfrm>
          <a:prstGeom prst="rect">
            <a:avLst/>
          </a:prstGeom>
          <a:blipFill>
            <a:blip r:embed="rId23" cstate="print"/>
            <a:stretch>
              <a:fillRect/>
            </a:stretch>
          </a:blipFill>
        </p:spPr>
        <p:txBody>
          <a:bodyPr wrap="square" lIns="0" tIns="0" rIns="0" bIns="0" rtlCol="0"/>
          <a:lstStyle/>
          <a:p>
            <a:endParaRPr/>
          </a:p>
        </p:txBody>
      </p:sp>
      <p:sp>
        <p:nvSpPr>
          <p:cNvPr id="49" name="object 49"/>
          <p:cNvSpPr/>
          <p:nvPr/>
        </p:nvSpPr>
        <p:spPr>
          <a:xfrm>
            <a:off x="11298085" y="8722855"/>
            <a:ext cx="252955" cy="101169"/>
          </a:xfrm>
          <a:prstGeom prst="rect">
            <a:avLst/>
          </a:prstGeom>
          <a:blipFill>
            <a:blip r:embed="rId24" cstate="print"/>
            <a:stretch>
              <a:fillRect/>
            </a:stretch>
          </a:blipFill>
        </p:spPr>
        <p:txBody>
          <a:bodyPr wrap="square" lIns="0" tIns="0" rIns="0" bIns="0" rtlCol="0"/>
          <a:lstStyle/>
          <a:p>
            <a:endParaRPr/>
          </a:p>
        </p:txBody>
      </p:sp>
      <p:sp>
        <p:nvSpPr>
          <p:cNvPr id="50" name="object 50"/>
          <p:cNvSpPr/>
          <p:nvPr/>
        </p:nvSpPr>
        <p:spPr>
          <a:xfrm>
            <a:off x="5046129" y="9391682"/>
            <a:ext cx="252945" cy="101180"/>
          </a:xfrm>
          <a:prstGeom prst="rect">
            <a:avLst/>
          </a:prstGeom>
          <a:blipFill>
            <a:blip r:embed="rId25" cstate="print"/>
            <a:stretch>
              <a:fillRect/>
            </a:stretch>
          </a:blipFill>
        </p:spPr>
        <p:txBody>
          <a:bodyPr wrap="square" lIns="0" tIns="0" rIns="0" bIns="0" rtlCol="0"/>
          <a:lstStyle/>
          <a:p>
            <a:endParaRPr/>
          </a:p>
        </p:txBody>
      </p:sp>
      <p:sp>
        <p:nvSpPr>
          <p:cNvPr id="51" name="object 51"/>
          <p:cNvSpPr/>
          <p:nvPr/>
        </p:nvSpPr>
        <p:spPr>
          <a:xfrm>
            <a:off x="5046129" y="9163522"/>
            <a:ext cx="252945" cy="101169"/>
          </a:xfrm>
          <a:prstGeom prst="rect">
            <a:avLst/>
          </a:prstGeom>
          <a:blipFill>
            <a:blip r:embed="rId21" cstate="print"/>
            <a:stretch>
              <a:fillRect/>
            </a:stretch>
          </a:blipFill>
        </p:spPr>
        <p:txBody>
          <a:bodyPr wrap="square" lIns="0" tIns="0" rIns="0" bIns="0" rtlCol="0"/>
          <a:lstStyle/>
          <a:p>
            <a:endParaRPr/>
          </a:p>
        </p:txBody>
      </p:sp>
      <p:sp>
        <p:nvSpPr>
          <p:cNvPr id="52" name="object 52"/>
          <p:cNvSpPr/>
          <p:nvPr/>
        </p:nvSpPr>
        <p:spPr>
          <a:xfrm>
            <a:off x="5359281" y="9391682"/>
            <a:ext cx="252955" cy="101180"/>
          </a:xfrm>
          <a:prstGeom prst="rect">
            <a:avLst/>
          </a:prstGeom>
          <a:blipFill>
            <a:blip r:embed="rId26" cstate="print"/>
            <a:stretch>
              <a:fillRect/>
            </a:stretch>
          </a:blipFill>
        </p:spPr>
        <p:txBody>
          <a:bodyPr wrap="square" lIns="0" tIns="0" rIns="0" bIns="0" rtlCol="0"/>
          <a:lstStyle/>
          <a:p>
            <a:endParaRPr/>
          </a:p>
        </p:txBody>
      </p:sp>
      <p:sp>
        <p:nvSpPr>
          <p:cNvPr id="53" name="object 53"/>
          <p:cNvSpPr/>
          <p:nvPr/>
        </p:nvSpPr>
        <p:spPr>
          <a:xfrm>
            <a:off x="5359281" y="9163522"/>
            <a:ext cx="252955" cy="101169"/>
          </a:xfrm>
          <a:prstGeom prst="rect">
            <a:avLst/>
          </a:prstGeom>
          <a:blipFill>
            <a:blip r:embed="rId23" cstate="print"/>
            <a:stretch>
              <a:fillRect/>
            </a:stretch>
          </a:blipFill>
        </p:spPr>
        <p:txBody>
          <a:bodyPr wrap="square" lIns="0" tIns="0" rIns="0" bIns="0" rtlCol="0"/>
          <a:lstStyle/>
          <a:p>
            <a:endParaRPr/>
          </a:p>
        </p:txBody>
      </p:sp>
      <p:sp>
        <p:nvSpPr>
          <p:cNvPr id="54" name="object 54"/>
          <p:cNvSpPr txBox="1"/>
          <p:nvPr/>
        </p:nvSpPr>
        <p:spPr>
          <a:xfrm>
            <a:off x="6965444" y="3779483"/>
            <a:ext cx="4732020" cy="227626"/>
          </a:xfrm>
          <a:prstGeom prst="rect">
            <a:avLst/>
          </a:prstGeom>
        </p:spPr>
        <p:txBody>
          <a:bodyPr vert="horz" wrap="square" lIns="0" tIns="12065" rIns="0" bIns="0" rtlCol="0">
            <a:spAutoFit/>
          </a:bodyPr>
          <a:lstStyle/>
          <a:p>
            <a:pPr marL="12700">
              <a:lnSpc>
                <a:spcPct val="100000"/>
              </a:lnSpc>
              <a:spcBef>
                <a:spcPts val="95"/>
              </a:spcBef>
            </a:pPr>
            <a:r>
              <a:rPr lang="fr-FR" sz="1400" spc="-175" dirty="0">
                <a:solidFill>
                  <a:srgbClr val="585858"/>
                </a:solidFill>
                <a:latin typeface="Arial Black"/>
                <a:cs typeface="Arial Black"/>
              </a:rPr>
              <a:t>Mémorisez les modèles et répétez-les. </a:t>
            </a:r>
          </a:p>
        </p:txBody>
      </p:sp>
      <p:sp>
        <p:nvSpPr>
          <p:cNvPr id="55" name="object 55"/>
          <p:cNvSpPr txBox="1"/>
          <p:nvPr/>
        </p:nvSpPr>
        <p:spPr>
          <a:xfrm>
            <a:off x="6965444" y="4007589"/>
            <a:ext cx="4732020" cy="671338"/>
          </a:xfrm>
          <a:prstGeom prst="rect">
            <a:avLst/>
          </a:prstGeom>
        </p:spPr>
        <p:txBody>
          <a:bodyPr vert="horz" wrap="square" lIns="0" tIns="12065" rIns="0" bIns="0" rtlCol="0">
            <a:spAutoFit/>
          </a:bodyPr>
          <a:lstStyle/>
          <a:p>
            <a:pPr marL="12700">
              <a:lnSpc>
                <a:spcPct val="100000"/>
              </a:lnSpc>
              <a:spcBef>
                <a:spcPts val="95"/>
              </a:spcBef>
            </a:pPr>
            <a:r>
              <a:rPr lang="fr-FR" sz="1400" spc="-155" dirty="0">
                <a:solidFill>
                  <a:srgbClr val="585858"/>
                </a:solidFill>
                <a:latin typeface="Arial Black"/>
                <a:cs typeface="Arial Black"/>
              </a:rPr>
              <a:t>Apprenez à jouer du piano et améliorez vos compétences cognitives.</a:t>
            </a:r>
          </a:p>
          <a:p>
            <a:pPr marL="12700">
              <a:lnSpc>
                <a:spcPct val="100000"/>
              </a:lnSpc>
              <a:spcBef>
                <a:spcPts val="95"/>
              </a:spcBef>
            </a:pPr>
            <a:endParaRPr lang="fr-FR" sz="1400" spc="-155" dirty="0">
              <a:solidFill>
                <a:srgbClr val="585858"/>
              </a:solidFill>
              <a:latin typeface="Arial Black"/>
              <a:cs typeface="Arial Black"/>
            </a:endParaRPr>
          </a:p>
        </p:txBody>
      </p:sp>
      <p:sp>
        <p:nvSpPr>
          <p:cNvPr id="56" name="object 56"/>
          <p:cNvSpPr/>
          <p:nvPr/>
        </p:nvSpPr>
        <p:spPr>
          <a:xfrm>
            <a:off x="6877780" y="2045592"/>
            <a:ext cx="2712085" cy="1774825"/>
          </a:xfrm>
          <a:custGeom>
            <a:avLst/>
            <a:gdLst/>
            <a:ahLst/>
            <a:cxnLst/>
            <a:rect l="l" t="t" r="r" b="b"/>
            <a:pathLst>
              <a:path w="2712084" h="1774825">
                <a:moveTo>
                  <a:pt x="0" y="0"/>
                </a:moveTo>
                <a:lnTo>
                  <a:pt x="2711959" y="0"/>
                </a:lnTo>
                <a:lnTo>
                  <a:pt x="2711959" y="1774815"/>
                </a:lnTo>
                <a:lnTo>
                  <a:pt x="0" y="1774815"/>
                </a:lnTo>
                <a:lnTo>
                  <a:pt x="0" y="0"/>
                </a:lnTo>
                <a:close/>
              </a:path>
            </a:pathLst>
          </a:custGeom>
          <a:solidFill>
            <a:srgbClr val="000000">
              <a:alpha val="19999"/>
            </a:srgbClr>
          </a:solidFill>
        </p:spPr>
        <p:txBody>
          <a:bodyPr wrap="square" lIns="0" tIns="0" rIns="0" bIns="0" rtlCol="0"/>
          <a:lstStyle/>
          <a:p>
            <a:endParaRPr/>
          </a:p>
        </p:txBody>
      </p:sp>
      <p:sp>
        <p:nvSpPr>
          <p:cNvPr id="57" name="object 57"/>
          <p:cNvSpPr/>
          <p:nvPr/>
        </p:nvSpPr>
        <p:spPr>
          <a:xfrm>
            <a:off x="6981442" y="2149243"/>
            <a:ext cx="2356577" cy="1419024"/>
          </a:xfrm>
          <a:prstGeom prst="rect">
            <a:avLst/>
          </a:prstGeom>
          <a:blipFill>
            <a:blip r:embed="rId27" cstate="print"/>
            <a:stretch>
              <a:fillRect/>
            </a:stretch>
          </a:blipFill>
        </p:spPr>
        <p:txBody>
          <a:bodyPr wrap="square" lIns="0" tIns="0" rIns="0" bIns="0" rtlCol="0"/>
          <a:lstStyle/>
          <a:p>
            <a:endParaRPr/>
          </a:p>
        </p:txBody>
      </p:sp>
      <p:sp>
        <p:nvSpPr>
          <p:cNvPr id="60" name="object 60"/>
          <p:cNvSpPr/>
          <p:nvPr/>
        </p:nvSpPr>
        <p:spPr>
          <a:xfrm>
            <a:off x="6877780" y="5092672"/>
            <a:ext cx="2712085" cy="1774825"/>
          </a:xfrm>
          <a:custGeom>
            <a:avLst/>
            <a:gdLst/>
            <a:ahLst/>
            <a:cxnLst/>
            <a:rect l="l" t="t" r="r" b="b"/>
            <a:pathLst>
              <a:path w="2712084" h="1774825">
                <a:moveTo>
                  <a:pt x="0" y="0"/>
                </a:moveTo>
                <a:lnTo>
                  <a:pt x="2711959" y="0"/>
                </a:lnTo>
                <a:lnTo>
                  <a:pt x="2711959" y="1774815"/>
                </a:lnTo>
                <a:lnTo>
                  <a:pt x="0" y="1774815"/>
                </a:lnTo>
                <a:lnTo>
                  <a:pt x="0" y="0"/>
                </a:lnTo>
                <a:close/>
              </a:path>
            </a:pathLst>
          </a:custGeom>
          <a:solidFill>
            <a:srgbClr val="000000">
              <a:alpha val="19999"/>
            </a:srgbClr>
          </a:solidFill>
        </p:spPr>
        <p:txBody>
          <a:bodyPr wrap="square" lIns="0" tIns="0" rIns="0" bIns="0" rtlCol="0"/>
          <a:lstStyle/>
          <a:p>
            <a:endParaRPr/>
          </a:p>
        </p:txBody>
      </p:sp>
      <p:sp>
        <p:nvSpPr>
          <p:cNvPr id="61" name="object 61"/>
          <p:cNvSpPr/>
          <p:nvPr/>
        </p:nvSpPr>
        <p:spPr>
          <a:xfrm>
            <a:off x="6981442" y="5196329"/>
            <a:ext cx="2356577" cy="1419014"/>
          </a:xfrm>
          <a:prstGeom prst="rect">
            <a:avLst/>
          </a:prstGeom>
          <a:blipFill>
            <a:blip r:embed="rId28" cstate="print"/>
            <a:stretch>
              <a:fillRect/>
            </a:stretch>
          </a:blipFill>
        </p:spPr>
        <p:txBody>
          <a:bodyPr wrap="square" lIns="0" tIns="0" rIns="0" bIns="0" rtlCol="0"/>
          <a:lstStyle/>
          <a:p>
            <a:endParaRPr/>
          </a:p>
        </p:txBody>
      </p:sp>
      <p:sp>
        <p:nvSpPr>
          <p:cNvPr id="62" name="object 62"/>
          <p:cNvSpPr txBox="1"/>
          <p:nvPr/>
        </p:nvSpPr>
        <p:spPr>
          <a:xfrm>
            <a:off x="9532721" y="2131360"/>
            <a:ext cx="988060" cy="319405"/>
          </a:xfrm>
          <a:prstGeom prst="rect">
            <a:avLst/>
          </a:prstGeom>
        </p:spPr>
        <p:txBody>
          <a:bodyPr vert="horz" wrap="square" lIns="0" tIns="15875" rIns="0" bIns="0" rtlCol="0">
            <a:spAutoFit/>
          </a:bodyPr>
          <a:lstStyle/>
          <a:p>
            <a:pPr marL="12700">
              <a:lnSpc>
                <a:spcPct val="100000"/>
              </a:lnSpc>
              <a:spcBef>
                <a:spcPts val="125"/>
              </a:spcBef>
            </a:pPr>
            <a:r>
              <a:rPr sz="1900" b="1" spc="80" dirty="0">
                <a:solidFill>
                  <a:srgbClr val="202020"/>
                </a:solidFill>
                <a:latin typeface="Trebuchet MS"/>
                <a:cs typeface="Trebuchet MS"/>
              </a:rPr>
              <a:t>Maestro</a:t>
            </a:r>
            <a:endParaRPr sz="1900" dirty="0">
              <a:latin typeface="Trebuchet MS"/>
              <a:cs typeface="Trebuchet MS"/>
            </a:endParaRPr>
          </a:p>
        </p:txBody>
      </p:sp>
      <p:sp>
        <p:nvSpPr>
          <p:cNvPr id="63" name="object 63"/>
          <p:cNvSpPr txBox="1"/>
          <p:nvPr/>
        </p:nvSpPr>
        <p:spPr>
          <a:xfrm>
            <a:off x="9554981" y="3113303"/>
            <a:ext cx="400050" cy="201930"/>
          </a:xfrm>
          <a:prstGeom prst="rect">
            <a:avLst/>
          </a:prstGeom>
        </p:spPr>
        <p:txBody>
          <a:bodyPr vert="horz" wrap="square" lIns="0" tIns="13335" rIns="0" bIns="0" rtlCol="0">
            <a:spAutoFit/>
          </a:bodyPr>
          <a:lstStyle/>
          <a:p>
            <a:pPr marL="12700">
              <a:lnSpc>
                <a:spcPct val="100000"/>
              </a:lnSpc>
              <a:spcBef>
                <a:spcPts val="105"/>
              </a:spcBef>
            </a:pPr>
            <a:r>
              <a:rPr sz="1150" spc="-165" dirty="0">
                <a:latin typeface="Arial Black"/>
                <a:cs typeface="Arial Black"/>
              </a:rPr>
              <a:t>Social</a:t>
            </a:r>
            <a:endParaRPr sz="1150">
              <a:latin typeface="Arial Black"/>
              <a:cs typeface="Arial Black"/>
            </a:endParaRPr>
          </a:p>
        </p:txBody>
      </p:sp>
      <p:sp>
        <p:nvSpPr>
          <p:cNvPr id="64" name="object 64"/>
          <p:cNvSpPr txBox="1"/>
          <p:nvPr/>
        </p:nvSpPr>
        <p:spPr>
          <a:xfrm>
            <a:off x="9554981" y="3338323"/>
            <a:ext cx="640715" cy="201930"/>
          </a:xfrm>
          <a:prstGeom prst="rect">
            <a:avLst/>
          </a:prstGeom>
        </p:spPr>
        <p:txBody>
          <a:bodyPr vert="horz" wrap="square" lIns="0" tIns="13335" rIns="0" bIns="0" rtlCol="0">
            <a:spAutoFit/>
          </a:bodyPr>
          <a:lstStyle/>
          <a:p>
            <a:pPr marL="12700">
              <a:lnSpc>
                <a:spcPct val="100000"/>
              </a:lnSpc>
              <a:spcBef>
                <a:spcPts val="105"/>
              </a:spcBef>
            </a:pPr>
            <a:r>
              <a:rPr sz="1150" spc="-120" dirty="0">
                <a:latin typeface="Arial Black"/>
                <a:cs typeface="Arial Black"/>
              </a:rPr>
              <a:t>Attention</a:t>
            </a:r>
            <a:endParaRPr sz="1150">
              <a:latin typeface="Arial Black"/>
              <a:cs typeface="Arial Black"/>
            </a:endParaRPr>
          </a:p>
        </p:txBody>
      </p:sp>
      <p:sp>
        <p:nvSpPr>
          <p:cNvPr id="65" name="object 65"/>
          <p:cNvSpPr txBox="1"/>
          <p:nvPr/>
        </p:nvSpPr>
        <p:spPr>
          <a:xfrm>
            <a:off x="9554980" y="2888138"/>
            <a:ext cx="681047" cy="190437"/>
          </a:xfrm>
          <a:prstGeom prst="rect">
            <a:avLst/>
          </a:prstGeom>
        </p:spPr>
        <p:txBody>
          <a:bodyPr vert="horz" wrap="square" lIns="0" tIns="13335" rIns="0" bIns="0" rtlCol="0">
            <a:spAutoFit/>
          </a:bodyPr>
          <a:lstStyle/>
          <a:p>
            <a:pPr marL="12700">
              <a:lnSpc>
                <a:spcPct val="100000"/>
              </a:lnSpc>
              <a:spcBef>
                <a:spcPts val="105"/>
              </a:spcBef>
            </a:pPr>
            <a:r>
              <a:rPr lang="fr-FR" sz="1150" spc="-135" dirty="0">
                <a:latin typeface="Arial Black"/>
                <a:cs typeface="Arial Black"/>
              </a:rPr>
              <a:t>Mémoire</a:t>
            </a:r>
            <a:endParaRPr sz="1150" dirty="0">
              <a:latin typeface="Arial Black"/>
              <a:cs typeface="Arial Black"/>
            </a:endParaRPr>
          </a:p>
        </p:txBody>
      </p:sp>
      <p:sp>
        <p:nvSpPr>
          <p:cNvPr id="66" name="object 66"/>
          <p:cNvSpPr/>
          <p:nvPr/>
        </p:nvSpPr>
        <p:spPr>
          <a:xfrm>
            <a:off x="10601194" y="2941973"/>
            <a:ext cx="252955" cy="101190"/>
          </a:xfrm>
          <a:prstGeom prst="rect">
            <a:avLst/>
          </a:prstGeom>
          <a:blipFill>
            <a:blip r:embed="rId29" cstate="print"/>
            <a:stretch>
              <a:fillRect/>
            </a:stretch>
          </a:blipFill>
        </p:spPr>
        <p:txBody>
          <a:bodyPr wrap="square" lIns="0" tIns="0" rIns="0" bIns="0" rtlCol="0"/>
          <a:lstStyle/>
          <a:p>
            <a:endParaRPr/>
          </a:p>
        </p:txBody>
      </p:sp>
      <p:sp>
        <p:nvSpPr>
          <p:cNvPr id="67" name="object 67"/>
          <p:cNvSpPr/>
          <p:nvPr/>
        </p:nvSpPr>
        <p:spPr>
          <a:xfrm>
            <a:off x="10914348" y="2941973"/>
            <a:ext cx="252955" cy="101190"/>
          </a:xfrm>
          <a:prstGeom prst="rect">
            <a:avLst/>
          </a:prstGeom>
          <a:blipFill>
            <a:blip r:embed="rId30" cstate="print"/>
            <a:stretch>
              <a:fillRect/>
            </a:stretch>
          </a:blipFill>
        </p:spPr>
        <p:txBody>
          <a:bodyPr wrap="square" lIns="0" tIns="0" rIns="0" bIns="0" rtlCol="0"/>
          <a:lstStyle/>
          <a:p>
            <a:endParaRPr/>
          </a:p>
        </p:txBody>
      </p:sp>
      <p:sp>
        <p:nvSpPr>
          <p:cNvPr id="68" name="object 68"/>
          <p:cNvSpPr txBox="1"/>
          <p:nvPr/>
        </p:nvSpPr>
        <p:spPr>
          <a:xfrm>
            <a:off x="9554982" y="2661888"/>
            <a:ext cx="638810" cy="190437"/>
          </a:xfrm>
          <a:prstGeom prst="rect">
            <a:avLst/>
          </a:prstGeom>
        </p:spPr>
        <p:txBody>
          <a:bodyPr vert="horz" wrap="square" lIns="0" tIns="13335" rIns="0" bIns="0" rtlCol="0">
            <a:spAutoFit/>
          </a:bodyPr>
          <a:lstStyle/>
          <a:p>
            <a:pPr marL="12700">
              <a:lnSpc>
                <a:spcPct val="100000"/>
              </a:lnSpc>
              <a:spcBef>
                <a:spcPts val="105"/>
              </a:spcBef>
            </a:pPr>
            <a:r>
              <a:rPr lang="fr-FR" sz="1150" spc="-130" dirty="0">
                <a:latin typeface="Arial Black"/>
                <a:cs typeface="Arial Black"/>
              </a:rPr>
              <a:t>Cognitif</a:t>
            </a:r>
            <a:endParaRPr sz="1150" dirty="0">
              <a:latin typeface="Arial Black"/>
              <a:cs typeface="Arial Black"/>
            </a:endParaRPr>
          </a:p>
        </p:txBody>
      </p:sp>
      <p:sp>
        <p:nvSpPr>
          <p:cNvPr id="69" name="object 69"/>
          <p:cNvSpPr/>
          <p:nvPr/>
        </p:nvSpPr>
        <p:spPr>
          <a:xfrm>
            <a:off x="10601194" y="2715613"/>
            <a:ext cx="252955" cy="101190"/>
          </a:xfrm>
          <a:prstGeom prst="rect">
            <a:avLst/>
          </a:prstGeom>
          <a:blipFill>
            <a:blip r:embed="rId31" cstate="print"/>
            <a:stretch>
              <a:fillRect/>
            </a:stretch>
          </a:blipFill>
        </p:spPr>
        <p:txBody>
          <a:bodyPr wrap="square" lIns="0" tIns="0" rIns="0" bIns="0" rtlCol="0"/>
          <a:lstStyle/>
          <a:p>
            <a:endParaRPr/>
          </a:p>
        </p:txBody>
      </p:sp>
      <p:sp>
        <p:nvSpPr>
          <p:cNvPr id="70" name="object 70"/>
          <p:cNvSpPr/>
          <p:nvPr/>
        </p:nvSpPr>
        <p:spPr>
          <a:xfrm>
            <a:off x="10914348" y="2715613"/>
            <a:ext cx="252955" cy="101190"/>
          </a:xfrm>
          <a:prstGeom prst="rect">
            <a:avLst/>
          </a:prstGeom>
          <a:blipFill>
            <a:blip r:embed="rId32" cstate="print"/>
            <a:stretch>
              <a:fillRect/>
            </a:stretch>
          </a:blipFill>
        </p:spPr>
        <p:txBody>
          <a:bodyPr wrap="square" lIns="0" tIns="0" rIns="0" bIns="0" rtlCol="0"/>
          <a:lstStyle/>
          <a:p>
            <a:endParaRPr/>
          </a:p>
        </p:txBody>
      </p:sp>
      <p:sp>
        <p:nvSpPr>
          <p:cNvPr id="71" name="object 71"/>
          <p:cNvSpPr/>
          <p:nvPr/>
        </p:nvSpPr>
        <p:spPr>
          <a:xfrm>
            <a:off x="10601194" y="3167034"/>
            <a:ext cx="252955" cy="101180"/>
          </a:xfrm>
          <a:prstGeom prst="rect">
            <a:avLst/>
          </a:prstGeom>
          <a:blipFill>
            <a:blip r:embed="rId33" cstate="print"/>
            <a:stretch>
              <a:fillRect/>
            </a:stretch>
          </a:blipFill>
        </p:spPr>
        <p:txBody>
          <a:bodyPr wrap="square" lIns="0" tIns="0" rIns="0" bIns="0" rtlCol="0"/>
          <a:lstStyle/>
          <a:p>
            <a:endParaRPr/>
          </a:p>
        </p:txBody>
      </p:sp>
      <p:sp>
        <p:nvSpPr>
          <p:cNvPr id="72" name="object 72"/>
          <p:cNvSpPr/>
          <p:nvPr/>
        </p:nvSpPr>
        <p:spPr>
          <a:xfrm>
            <a:off x="10601194" y="3392096"/>
            <a:ext cx="252955" cy="101180"/>
          </a:xfrm>
          <a:prstGeom prst="rect">
            <a:avLst/>
          </a:prstGeom>
          <a:blipFill>
            <a:blip r:embed="rId34" cstate="print"/>
            <a:stretch>
              <a:fillRect/>
            </a:stretch>
          </a:blipFill>
        </p:spPr>
        <p:txBody>
          <a:bodyPr wrap="square" lIns="0" tIns="0" rIns="0" bIns="0" rtlCol="0"/>
          <a:lstStyle/>
          <a:p>
            <a:endParaRPr/>
          </a:p>
        </p:txBody>
      </p:sp>
      <p:sp>
        <p:nvSpPr>
          <p:cNvPr id="73" name="object 73"/>
          <p:cNvSpPr/>
          <p:nvPr/>
        </p:nvSpPr>
        <p:spPr>
          <a:xfrm>
            <a:off x="10914348" y="3392096"/>
            <a:ext cx="252955" cy="101180"/>
          </a:xfrm>
          <a:prstGeom prst="rect">
            <a:avLst/>
          </a:prstGeom>
          <a:blipFill>
            <a:blip r:embed="rId35" cstate="print"/>
            <a:stretch>
              <a:fillRect/>
            </a:stretch>
          </a:blipFill>
        </p:spPr>
        <p:txBody>
          <a:bodyPr wrap="square" lIns="0" tIns="0" rIns="0" bIns="0" rtlCol="0"/>
          <a:lstStyle/>
          <a:p>
            <a:endParaRPr/>
          </a:p>
        </p:txBody>
      </p:sp>
      <p:sp>
        <p:nvSpPr>
          <p:cNvPr id="74" name="object 74"/>
          <p:cNvSpPr txBox="1"/>
          <p:nvPr/>
        </p:nvSpPr>
        <p:spPr>
          <a:xfrm>
            <a:off x="9532721" y="5178441"/>
            <a:ext cx="2273224" cy="308418"/>
          </a:xfrm>
          <a:prstGeom prst="rect">
            <a:avLst/>
          </a:prstGeom>
        </p:spPr>
        <p:txBody>
          <a:bodyPr vert="horz" wrap="square" lIns="0" tIns="15875" rIns="0" bIns="0" rtlCol="0">
            <a:spAutoFit/>
          </a:bodyPr>
          <a:lstStyle/>
          <a:p>
            <a:pPr marL="12700">
              <a:lnSpc>
                <a:spcPct val="100000"/>
              </a:lnSpc>
              <a:spcBef>
                <a:spcPts val="125"/>
              </a:spcBef>
            </a:pPr>
            <a:r>
              <a:rPr lang="fr-CA" sz="1900" b="1" spc="105" dirty="0">
                <a:solidFill>
                  <a:srgbClr val="202020"/>
                </a:solidFill>
                <a:latin typeface="Trebuchet MS"/>
                <a:cs typeface="Trebuchet MS"/>
              </a:rPr>
              <a:t>Le roi </a:t>
            </a:r>
            <a:r>
              <a:rPr sz="1900" b="1" spc="105" dirty="0">
                <a:solidFill>
                  <a:srgbClr val="202020"/>
                </a:solidFill>
                <a:latin typeface="Trebuchet MS"/>
                <a:cs typeface="Trebuchet MS"/>
              </a:rPr>
              <a:t>Mahjong</a:t>
            </a:r>
            <a:endParaRPr sz="1900" dirty="0">
              <a:latin typeface="Trebuchet MS"/>
              <a:cs typeface="Trebuchet MS"/>
            </a:endParaRPr>
          </a:p>
        </p:txBody>
      </p:sp>
      <p:sp>
        <p:nvSpPr>
          <p:cNvPr id="75" name="object 75"/>
          <p:cNvSpPr txBox="1"/>
          <p:nvPr/>
        </p:nvSpPr>
        <p:spPr>
          <a:xfrm>
            <a:off x="9554982" y="6158443"/>
            <a:ext cx="640715" cy="201930"/>
          </a:xfrm>
          <a:prstGeom prst="rect">
            <a:avLst/>
          </a:prstGeom>
        </p:spPr>
        <p:txBody>
          <a:bodyPr vert="horz" wrap="square" lIns="0" tIns="13335" rIns="0" bIns="0" rtlCol="0">
            <a:spAutoFit/>
          </a:bodyPr>
          <a:lstStyle/>
          <a:p>
            <a:pPr marL="12700">
              <a:lnSpc>
                <a:spcPct val="100000"/>
              </a:lnSpc>
              <a:spcBef>
                <a:spcPts val="105"/>
              </a:spcBef>
            </a:pPr>
            <a:r>
              <a:rPr sz="1150" spc="-120" dirty="0">
                <a:latin typeface="Arial Black"/>
                <a:cs typeface="Arial Black"/>
              </a:rPr>
              <a:t>Attention</a:t>
            </a:r>
            <a:endParaRPr sz="1150">
              <a:latin typeface="Arial Black"/>
              <a:cs typeface="Arial Black"/>
            </a:endParaRPr>
          </a:p>
        </p:txBody>
      </p:sp>
      <p:sp>
        <p:nvSpPr>
          <p:cNvPr id="76" name="object 76"/>
          <p:cNvSpPr txBox="1"/>
          <p:nvPr/>
        </p:nvSpPr>
        <p:spPr>
          <a:xfrm>
            <a:off x="9574403" y="5941415"/>
            <a:ext cx="739795" cy="190437"/>
          </a:xfrm>
          <a:prstGeom prst="rect">
            <a:avLst/>
          </a:prstGeom>
        </p:spPr>
        <p:txBody>
          <a:bodyPr vert="horz" wrap="square" lIns="0" tIns="13335" rIns="0" bIns="0" rtlCol="0">
            <a:spAutoFit/>
          </a:bodyPr>
          <a:lstStyle/>
          <a:p>
            <a:pPr marL="12700">
              <a:lnSpc>
                <a:spcPct val="100000"/>
              </a:lnSpc>
              <a:spcBef>
                <a:spcPts val="105"/>
              </a:spcBef>
            </a:pPr>
            <a:r>
              <a:rPr lang="fr-FR" sz="1150" spc="-135" dirty="0">
                <a:latin typeface="Arial Black"/>
                <a:cs typeface="Arial Black"/>
              </a:rPr>
              <a:t>Mémoire</a:t>
            </a:r>
            <a:endParaRPr sz="1150" dirty="0">
              <a:latin typeface="Arial Black"/>
              <a:cs typeface="Arial Black"/>
            </a:endParaRPr>
          </a:p>
        </p:txBody>
      </p:sp>
      <p:sp>
        <p:nvSpPr>
          <p:cNvPr id="77" name="object 77"/>
          <p:cNvSpPr/>
          <p:nvPr/>
        </p:nvSpPr>
        <p:spPr>
          <a:xfrm>
            <a:off x="10676251" y="5995388"/>
            <a:ext cx="252955" cy="101190"/>
          </a:xfrm>
          <a:prstGeom prst="rect">
            <a:avLst/>
          </a:prstGeom>
          <a:blipFill>
            <a:blip r:embed="rId36" cstate="print"/>
            <a:stretch>
              <a:fillRect/>
            </a:stretch>
          </a:blipFill>
        </p:spPr>
        <p:txBody>
          <a:bodyPr wrap="square" lIns="0" tIns="0" rIns="0" bIns="0" rtlCol="0"/>
          <a:lstStyle/>
          <a:p>
            <a:endParaRPr/>
          </a:p>
        </p:txBody>
      </p:sp>
      <p:sp>
        <p:nvSpPr>
          <p:cNvPr id="78" name="object 78"/>
          <p:cNvSpPr/>
          <p:nvPr/>
        </p:nvSpPr>
        <p:spPr>
          <a:xfrm>
            <a:off x="10989403" y="5995388"/>
            <a:ext cx="252945" cy="101190"/>
          </a:xfrm>
          <a:prstGeom prst="rect">
            <a:avLst/>
          </a:prstGeom>
          <a:blipFill>
            <a:blip r:embed="rId37" cstate="print"/>
            <a:stretch>
              <a:fillRect/>
            </a:stretch>
          </a:blipFill>
        </p:spPr>
        <p:txBody>
          <a:bodyPr wrap="square" lIns="0" tIns="0" rIns="0" bIns="0" rtlCol="0"/>
          <a:lstStyle/>
          <a:p>
            <a:endParaRPr/>
          </a:p>
        </p:txBody>
      </p:sp>
      <p:sp>
        <p:nvSpPr>
          <p:cNvPr id="79" name="object 79"/>
          <p:cNvSpPr txBox="1"/>
          <p:nvPr/>
        </p:nvSpPr>
        <p:spPr>
          <a:xfrm>
            <a:off x="9554982" y="5705724"/>
            <a:ext cx="638810" cy="190437"/>
          </a:xfrm>
          <a:prstGeom prst="rect">
            <a:avLst/>
          </a:prstGeom>
        </p:spPr>
        <p:txBody>
          <a:bodyPr vert="horz" wrap="square" lIns="0" tIns="13335" rIns="0" bIns="0" rtlCol="0">
            <a:spAutoFit/>
          </a:bodyPr>
          <a:lstStyle/>
          <a:p>
            <a:pPr marL="12700">
              <a:lnSpc>
                <a:spcPct val="100000"/>
              </a:lnSpc>
              <a:spcBef>
                <a:spcPts val="105"/>
              </a:spcBef>
            </a:pPr>
            <a:r>
              <a:rPr lang="fr-FR" sz="1150" spc="-130" dirty="0">
                <a:latin typeface="Arial Black"/>
                <a:cs typeface="Arial Black"/>
              </a:rPr>
              <a:t>Cognitif</a:t>
            </a:r>
            <a:endParaRPr sz="1150" dirty="0">
              <a:latin typeface="Arial Black"/>
              <a:cs typeface="Arial Black"/>
            </a:endParaRPr>
          </a:p>
        </p:txBody>
      </p:sp>
      <p:sp>
        <p:nvSpPr>
          <p:cNvPr id="80" name="object 80"/>
          <p:cNvSpPr/>
          <p:nvPr/>
        </p:nvSpPr>
        <p:spPr>
          <a:xfrm>
            <a:off x="10676251" y="5770326"/>
            <a:ext cx="252955" cy="101180"/>
          </a:xfrm>
          <a:prstGeom prst="rect">
            <a:avLst/>
          </a:prstGeom>
          <a:blipFill>
            <a:blip r:embed="rId38" cstate="print"/>
            <a:stretch>
              <a:fillRect/>
            </a:stretch>
          </a:blipFill>
        </p:spPr>
        <p:txBody>
          <a:bodyPr wrap="square" lIns="0" tIns="0" rIns="0" bIns="0" rtlCol="0"/>
          <a:lstStyle/>
          <a:p>
            <a:endParaRPr/>
          </a:p>
        </p:txBody>
      </p:sp>
      <p:sp>
        <p:nvSpPr>
          <p:cNvPr id="81" name="object 81"/>
          <p:cNvSpPr/>
          <p:nvPr/>
        </p:nvSpPr>
        <p:spPr>
          <a:xfrm>
            <a:off x="10989403" y="5770326"/>
            <a:ext cx="252945" cy="101180"/>
          </a:xfrm>
          <a:prstGeom prst="rect">
            <a:avLst/>
          </a:prstGeom>
          <a:blipFill>
            <a:blip r:embed="rId39" cstate="print"/>
            <a:stretch>
              <a:fillRect/>
            </a:stretch>
          </a:blipFill>
        </p:spPr>
        <p:txBody>
          <a:bodyPr wrap="square" lIns="0" tIns="0" rIns="0" bIns="0" rtlCol="0"/>
          <a:lstStyle/>
          <a:p>
            <a:endParaRPr/>
          </a:p>
        </p:txBody>
      </p:sp>
      <p:sp>
        <p:nvSpPr>
          <p:cNvPr id="82" name="object 82"/>
          <p:cNvSpPr/>
          <p:nvPr/>
        </p:nvSpPr>
        <p:spPr>
          <a:xfrm>
            <a:off x="10676251" y="6220439"/>
            <a:ext cx="252955" cy="101180"/>
          </a:xfrm>
          <a:prstGeom prst="rect">
            <a:avLst/>
          </a:prstGeom>
          <a:blipFill>
            <a:blip r:embed="rId38" cstate="print"/>
            <a:stretch>
              <a:fillRect/>
            </a:stretch>
          </a:blipFill>
        </p:spPr>
        <p:txBody>
          <a:bodyPr wrap="square" lIns="0" tIns="0" rIns="0" bIns="0" rtlCol="0"/>
          <a:lstStyle/>
          <a:p>
            <a:endParaRPr/>
          </a:p>
        </p:txBody>
      </p:sp>
      <p:sp>
        <p:nvSpPr>
          <p:cNvPr id="83" name="object 83"/>
          <p:cNvSpPr/>
          <p:nvPr/>
        </p:nvSpPr>
        <p:spPr>
          <a:xfrm>
            <a:off x="10989403" y="6220439"/>
            <a:ext cx="252945" cy="101180"/>
          </a:xfrm>
          <a:prstGeom prst="rect">
            <a:avLst/>
          </a:prstGeom>
          <a:blipFill>
            <a:blip r:embed="rId39" cstate="print"/>
            <a:stretch>
              <a:fillRect/>
            </a:stretch>
          </a:blipFill>
        </p:spPr>
        <p:txBody>
          <a:bodyPr wrap="square" lIns="0" tIns="0" rIns="0" bIns="0" rtlCol="0"/>
          <a:lstStyle/>
          <a:p>
            <a:endParaRPr/>
          </a:p>
        </p:txBody>
      </p:sp>
      <p:sp>
        <p:nvSpPr>
          <p:cNvPr id="84" name="object 84"/>
          <p:cNvSpPr txBox="1"/>
          <p:nvPr/>
        </p:nvSpPr>
        <p:spPr>
          <a:xfrm>
            <a:off x="6968742" y="9873643"/>
            <a:ext cx="4238625" cy="443070"/>
          </a:xfrm>
          <a:prstGeom prst="rect">
            <a:avLst/>
          </a:prstGeom>
        </p:spPr>
        <p:txBody>
          <a:bodyPr vert="horz" wrap="square" lIns="0" tIns="12065" rIns="0" bIns="0" rtlCol="0">
            <a:spAutoFit/>
          </a:bodyPr>
          <a:lstStyle/>
          <a:p>
            <a:pPr marL="12700">
              <a:lnSpc>
                <a:spcPct val="100000"/>
              </a:lnSpc>
              <a:spcBef>
                <a:spcPts val="95"/>
              </a:spcBef>
            </a:pPr>
            <a:r>
              <a:rPr lang="fr-FR" sz="1400" spc="-175" dirty="0">
                <a:solidFill>
                  <a:srgbClr val="585858"/>
                </a:solidFill>
                <a:latin typeface="Arial Black"/>
                <a:cs typeface="Arial Black"/>
              </a:rPr>
              <a:t>Apprendre et mémoriser de nouvelles informations, </a:t>
            </a:r>
            <a:r>
              <a:rPr lang="fr-FR" sz="1400" spc="-200" dirty="0">
                <a:solidFill>
                  <a:srgbClr val="585858"/>
                </a:solidFill>
                <a:latin typeface="Arial Black"/>
                <a:cs typeface="Arial Black"/>
              </a:rPr>
              <a:t>est le meilleur moyen d'améliorer vos compétences </a:t>
            </a:r>
            <a:endParaRPr lang="fr-FR" sz="1400" spc="-175" dirty="0">
              <a:solidFill>
                <a:srgbClr val="585858"/>
              </a:solidFill>
              <a:latin typeface="Arial Black"/>
              <a:cs typeface="Arial Black"/>
            </a:endParaRPr>
          </a:p>
        </p:txBody>
      </p:sp>
      <p:sp>
        <p:nvSpPr>
          <p:cNvPr id="85" name="object 85"/>
          <p:cNvSpPr txBox="1"/>
          <p:nvPr/>
        </p:nvSpPr>
        <p:spPr>
          <a:xfrm>
            <a:off x="6965444" y="10283228"/>
            <a:ext cx="2818765" cy="227626"/>
          </a:xfrm>
          <a:prstGeom prst="rect">
            <a:avLst/>
          </a:prstGeom>
        </p:spPr>
        <p:txBody>
          <a:bodyPr vert="horz" wrap="square" lIns="0" tIns="12065" rIns="0" bIns="0" rtlCol="0">
            <a:spAutoFit/>
          </a:bodyPr>
          <a:lstStyle/>
          <a:p>
            <a:pPr marL="12700">
              <a:lnSpc>
                <a:spcPct val="100000"/>
              </a:lnSpc>
              <a:spcBef>
                <a:spcPts val="95"/>
              </a:spcBef>
            </a:pPr>
            <a:r>
              <a:rPr lang="fr-FR" sz="1400" spc="-200" dirty="0">
                <a:solidFill>
                  <a:srgbClr val="585858"/>
                </a:solidFill>
                <a:latin typeface="Arial Black"/>
                <a:cs typeface="Arial Black"/>
              </a:rPr>
              <a:t>cognitives.</a:t>
            </a:r>
            <a:endParaRPr sz="1400" dirty="0">
              <a:latin typeface="Arial Black"/>
              <a:cs typeface="Arial Black"/>
            </a:endParaRPr>
          </a:p>
        </p:txBody>
      </p:sp>
      <p:sp>
        <p:nvSpPr>
          <p:cNvPr id="86" name="object 86"/>
          <p:cNvSpPr/>
          <p:nvPr/>
        </p:nvSpPr>
        <p:spPr>
          <a:xfrm>
            <a:off x="6877780" y="8139751"/>
            <a:ext cx="2712085" cy="1774825"/>
          </a:xfrm>
          <a:custGeom>
            <a:avLst/>
            <a:gdLst/>
            <a:ahLst/>
            <a:cxnLst/>
            <a:rect l="l" t="t" r="r" b="b"/>
            <a:pathLst>
              <a:path w="2712084" h="1774825">
                <a:moveTo>
                  <a:pt x="0" y="0"/>
                </a:moveTo>
                <a:lnTo>
                  <a:pt x="2711959" y="0"/>
                </a:lnTo>
                <a:lnTo>
                  <a:pt x="2711959" y="1774815"/>
                </a:lnTo>
                <a:lnTo>
                  <a:pt x="0" y="1774815"/>
                </a:lnTo>
                <a:lnTo>
                  <a:pt x="0" y="0"/>
                </a:lnTo>
                <a:close/>
              </a:path>
            </a:pathLst>
          </a:custGeom>
          <a:solidFill>
            <a:srgbClr val="000000">
              <a:alpha val="19999"/>
            </a:srgbClr>
          </a:solidFill>
        </p:spPr>
        <p:txBody>
          <a:bodyPr wrap="square" lIns="0" tIns="0" rIns="0" bIns="0" rtlCol="0"/>
          <a:lstStyle/>
          <a:p>
            <a:endParaRPr/>
          </a:p>
        </p:txBody>
      </p:sp>
      <p:sp>
        <p:nvSpPr>
          <p:cNvPr id="87" name="object 87"/>
          <p:cNvSpPr/>
          <p:nvPr/>
        </p:nvSpPr>
        <p:spPr>
          <a:xfrm>
            <a:off x="6981442" y="8243408"/>
            <a:ext cx="2356577" cy="1419014"/>
          </a:xfrm>
          <a:prstGeom prst="rect">
            <a:avLst/>
          </a:prstGeom>
          <a:blipFill>
            <a:blip r:embed="rId40" cstate="print"/>
            <a:stretch>
              <a:fillRect/>
            </a:stretch>
          </a:blipFill>
        </p:spPr>
        <p:txBody>
          <a:bodyPr wrap="square" lIns="0" tIns="0" rIns="0" bIns="0" rtlCol="0"/>
          <a:lstStyle/>
          <a:p>
            <a:endParaRPr/>
          </a:p>
        </p:txBody>
      </p:sp>
      <p:sp>
        <p:nvSpPr>
          <p:cNvPr id="88" name="object 88"/>
          <p:cNvSpPr txBox="1"/>
          <p:nvPr/>
        </p:nvSpPr>
        <p:spPr>
          <a:xfrm>
            <a:off x="9532721" y="8225521"/>
            <a:ext cx="1706968" cy="308418"/>
          </a:xfrm>
          <a:prstGeom prst="rect">
            <a:avLst/>
          </a:prstGeom>
        </p:spPr>
        <p:txBody>
          <a:bodyPr vert="horz" wrap="square" lIns="0" tIns="15875" rIns="0" bIns="0" rtlCol="0">
            <a:spAutoFit/>
          </a:bodyPr>
          <a:lstStyle/>
          <a:p>
            <a:pPr marL="12700">
              <a:lnSpc>
                <a:spcPct val="100000"/>
              </a:lnSpc>
              <a:spcBef>
                <a:spcPts val="125"/>
              </a:spcBef>
            </a:pPr>
            <a:r>
              <a:rPr lang="fr-CA" sz="1900" b="1" spc="70" dirty="0">
                <a:solidFill>
                  <a:srgbClr val="202020"/>
                </a:solidFill>
                <a:latin typeface="Trebuchet MS"/>
                <a:cs typeface="Trebuchet MS"/>
              </a:rPr>
              <a:t>Dans l’espace</a:t>
            </a:r>
            <a:endParaRPr sz="1900" dirty="0">
              <a:latin typeface="Trebuchet MS"/>
              <a:cs typeface="Trebuchet MS"/>
            </a:endParaRPr>
          </a:p>
        </p:txBody>
      </p:sp>
      <p:sp>
        <p:nvSpPr>
          <p:cNvPr id="89" name="object 89"/>
          <p:cNvSpPr txBox="1"/>
          <p:nvPr/>
        </p:nvSpPr>
        <p:spPr>
          <a:xfrm>
            <a:off x="9554981" y="9333561"/>
            <a:ext cx="640715" cy="201930"/>
          </a:xfrm>
          <a:prstGeom prst="rect">
            <a:avLst/>
          </a:prstGeom>
        </p:spPr>
        <p:txBody>
          <a:bodyPr vert="horz" wrap="square" lIns="0" tIns="13335" rIns="0" bIns="0" rtlCol="0">
            <a:spAutoFit/>
          </a:bodyPr>
          <a:lstStyle/>
          <a:p>
            <a:pPr marL="12700">
              <a:lnSpc>
                <a:spcPct val="100000"/>
              </a:lnSpc>
              <a:spcBef>
                <a:spcPts val="105"/>
              </a:spcBef>
            </a:pPr>
            <a:r>
              <a:rPr sz="1150" spc="-120" dirty="0">
                <a:latin typeface="Arial Black"/>
                <a:cs typeface="Arial Black"/>
              </a:rPr>
              <a:t>Attention</a:t>
            </a:r>
            <a:endParaRPr sz="1150">
              <a:latin typeface="Arial Black"/>
              <a:cs typeface="Arial Black"/>
            </a:endParaRPr>
          </a:p>
        </p:txBody>
      </p:sp>
      <p:sp>
        <p:nvSpPr>
          <p:cNvPr id="90" name="object 90"/>
          <p:cNvSpPr txBox="1"/>
          <p:nvPr/>
        </p:nvSpPr>
        <p:spPr>
          <a:xfrm>
            <a:off x="9554981" y="9101505"/>
            <a:ext cx="400050" cy="201930"/>
          </a:xfrm>
          <a:prstGeom prst="rect">
            <a:avLst/>
          </a:prstGeom>
        </p:spPr>
        <p:txBody>
          <a:bodyPr vert="horz" wrap="square" lIns="0" tIns="13335" rIns="0" bIns="0" rtlCol="0">
            <a:spAutoFit/>
          </a:bodyPr>
          <a:lstStyle/>
          <a:p>
            <a:pPr marL="12700">
              <a:lnSpc>
                <a:spcPct val="100000"/>
              </a:lnSpc>
              <a:spcBef>
                <a:spcPts val="105"/>
              </a:spcBef>
            </a:pPr>
            <a:r>
              <a:rPr sz="1150" spc="-165" dirty="0">
                <a:latin typeface="Arial Black"/>
                <a:cs typeface="Arial Black"/>
              </a:rPr>
              <a:t>Social</a:t>
            </a:r>
            <a:endParaRPr sz="1150">
              <a:latin typeface="Arial Black"/>
              <a:cs typeface="Arial Black"/>
            </a:endParaRPr>
          </a:p>
        </p:txBody>
      </p:sp>
      <p:sp>
        <p:nvSpPr>
          <p:cNvPr id="91" name="object 91"/>
          <p:cNvSpPr txBox="1"/>
          <p:nvPr/>
        </p:nvSpPr>
        <p:spPr>
          <a:xfrm>
            <a:off x="9554980" y="8903677"/>
            <a:ext cx="638811" cy="190437"/>
          </a:xfrm>
          <a:prstGeom prst="rect">
            <a:avLst/>
          </a:prstGeom>
        </p:spPr>
        <p:txBody>
          <a:bodyPr vert="horz" wrap="square" lIns="0" tIns="13335" rIns="0" bIns="0" rtlCol="0">
            <a:spAutoFit/>
          </a:bodyPr>
          <a:lstStyle/>
          <a:p>
            <a:pPr marL="12700">
              <a:lnSpc>
                <a:spcPct val="100000"/>
              </a:lnSpc>
              <a:spcBef>
                <a:spcPts val="105"/>
              </a:spcBef>
            </a:pPr>
            <a:r>
              <a:rPr lang="fr-FR" sz="1150" spc="-135" dirty="0">
                <a:latin typeface="Arial Black"/>
                <a:cs typeface="Arial Black"/>
              </a:rPr>
              <a:t>Mémoire</a:t>
            </a:r>
            <a:endParaRPr sz="1150" dirty="0">
              <a:latin typeface="Arial Black"/>
              <a:cs typeface="Arial Black"/>
            </a:endParaRPr>
          </a:p>
        </p:txBody>
      </p:sp>
      <p:sp>
        <p:nvSpPr>
          <p:cNvPr id="92" name="object 92"/>
          <p:cNvSpPr/>
          <p:nvPr/>
        </p:nvSpPr>
        <p:spPr>
          <a:xfrm>
            <a:off x="10676250" y="8947915"/>
            <a:ext cx="252955" cy="101180"/>
          </a:xfrm>
          <a:prstGeom prst="rect">
            <a:avLst/>
          </a:prstGeom>
          <a:blipFill>
            <a:blip r:embed="rId41" cstate="print"/>
            <a:stretch>
              <a:fillRect/>
            </a:stretch>
          </a:blipFill>
        </p:spPr>
        <p:txBody>
          <a:bodyPr wrap="square" lIns="0" tIns="0" rIns="0" bIns="0" rtlCol="0"/>
          <a:lstStyle/>
          <a:p>
            <a:endParaRPr/>
          </a:p>
        </p:txBody>
      </p:sp>
      <p:sp>
        <p:nvSpPr>
          <p:cNvPr id="93" name="object 93"/>
          <p:cNvSpPr/>
          <p:nvPr/>
        </p:nvSpPr>
        <p:spPr>
          <a:xfrm>
            <a:off x="10989403" y="8947915"/>
            <a:ext cx="252945" cy="101180"/>
          </a:xfrm>
          <a:prstGeom prst="rect">
            <a:avLst/>
          </a:prstGeom>
          <a:blipFill>
            <a:blip r:embed="rId42" cstate="print"/>
            <a:stretch>
              <a:fillRect/>
            </a:stretch>
          </a:blipFill>
        </p:spPr>
        <p:txBody>
          <a:bodyPr wrap="square" lIns="0" tIns="0" rIns="0" bIns="0" rtlCol="0"/>
          <a:lstStyle/>
          <a:p>
            <a:endParaRPr/>
          </a:p>
        </p:txBody>
      </p:sp>
      <p:sp>
        <p:nvSpPr>
          <p:cNvPr id="94" name="object 94"/>
          <p:cNvSpPr txBox="1"/>
          <p:nvPr/>
        </p:nvSpPr>
        <p:spPr>
          <a:xfrm>
            <a:off x="9554982" y="8658249"/>
            <a:ext cx="638810" cy="190437"/>
          </a:xfrm>
          <a:prstGeom prst="rect">
            <a:avLst/>
          </a:prstGeom>
        </p:spPr>
        <p:txBody>
          <a:bodyPr vert="horz" wrap="square" lIns="0" tIns="13335" rIns="0" bIns="0" rtlCol="0">
            <a:spAutoFit/>
          </a:bodyPr>
          <a:lstStyle/>
          <a:p>
            <a:pPr marL="12700">
              <a:lnSpc>
                <a:spcPct val="100000"/>
              </a:lnSpc>
              <a:spcBef>
                <a:spcPts val="105"/>
              </a:spcBef>
            </a:pPr>
            <a:r>
              <a:rPr lang="fr-FR" sz="1150" spc="-130" dirty="0">
                <a:latin typeface="Arial Black"/>
                <a:cs typeface="Arial Black"/>
              </a:rPr>
              <a:t>Cognitif</a:t>
            </a:r>
            <a:endParaRPr sz="1150" dirty="0">
              <a:latin typeface="Arial Black"/>
              <a:cs typeface="Arial Black"/>
            </a:endParaRPr>
          </a:p>
        </p:txBody>
      </p:sp>
      <p:sp>
        <p:nvSpPr>
          <p:cNvPr id="95" name="object 95"/>
          <p:cNvSpPr/>
          <p:nvPr/>
        </p:nvSpPr>
        <p:spPr>
          <a:xfrm>
            <a:off x="10676250" y="8722855"/>
            <a:ext cx="252955" cy="101169"/>
          </a:xfrm>
          <a:prstGeom prst="rect">
            <a:avLst/>
          </a:prstGeom>
          <a:blipFill>
            <a:blip r:embed="rId43" cstate="print"/>
            <a:stretch>
              <a:fillRect/>
            </a:stretch>
          </a:blipFill>
        </p:spPr>
        <p:txBody>
          <a:bodyPr wrap="square" lIns="0" tIns="0" rIns="0" bIns="0" rtlCol="0"/>
          <a:lstStyle/>
          <a:p>
            <a:endParaRPr/>
          </a:p>
        </p:txBody>
      </p:sp>
      <p:sp>
        <p:nvSpPr>
          <p:cNvPr id="96" name="object 96"/>
          <p:cNvSpPr/>
          <p:nvPr/>
        </p:nvSpPr>
        <p:spPr>
          <a:xfrm>
            <a:off x="10989403" y="8722855"/>
            <a:ext cx="252945" cy="101169"/>
          </a:xfrm>
          <a:prstGeom prst="rect">
            <a:avLst/>
          </a:prstGeom>
          <a:blipFill>
            <a:blip r:embed="rId44" cstate="print"/>
            <a:stretch>
              <a:fillRect/>
            </a:stretch>
          </a:blipFill>
        </p:spPr>
        <p:txBody>
          <a:bodyPr wrap="square" lIns="0" tIns="0" rIns="0" bIns="0" rtlCol="0"/>
          <a:lstStyle/>
          <a:p>
            <a:endParaRPr/>
          </a:p>
        </p:txBody>
      </p:sp>
      <p:sp>
        <p:nvSpPr>
          <p:cNvPr id="97" name="object 97"/>
          <p:cNvSpPr/>
          <p:nvPr/>
        </p:nvSpPr>
        <p:spPr>
          <a:xfrm>
            <a:off x="10676250" y="9391682"/>
            <a:ext cx="252955" cy="101180"/>
          </a:xfrm>
          <a:prstGeom prst="rect">
            <a:avLst/>
          </a:prstGeom>
          <a:blipFill>
            <a:blip r:embed="rId45" cstate="print"/>
            <a:stretch>
              <a:fillRect/>
            </a:stretch>
          </a:blipFill>
        </p:spPr>
        <p:txBody>
          <a:bodyPr wrap="square" lIns="0" tIns="0" rIns="0" bIns="0" rtlCol="0"/>
          <a:lstStyle/>
          <a:p>
            <a:endParaRPr/>
          </a:p>
        </p:txBody>
      </p:sp>
      <p:sp>
        <p:nvSpPr>
          <p:cNvPr id="98" name="object 98"/>
          <p:cNvSpPr/>
          <p:nvPr/>
        </p:nvSpPr>
        <p:spPr>
          <a:xfrm>
            <a:off x="10989403" y="9391682"/>
            <a:ext cx="252945" cy="101180"/>
          </a:xfrm>
          <a:prstGeom prst="rect">
            <a:avLst/>
          </a:prstGeom>
          <a:blipFill>
            <a:blip r:embed="rId46" cstate="print"/>
            <a:stretch>
              <a:fillRect/>
            </a:stretch>
          </a:blipFill>
        </p:spPr>
        <p:txBody>
          <a:bodyPr wrap="square" lIns="0" tIns="0" rIns="0" bIns="0" rtlCol="0"/>
          <a:lstStyle/>
          <a:p>
            <a:endParaRPr/>
          </a:p>
        </p:txBody>
      </p:sp>
      <p:sp>
        <p:nvSpPr>
          <p:cNvPr id="99" name="object 99"/>
          <p:cNvSpPr/>
          <p:nvPr/>
        </p:nvSpPr>
        <p:spPr>
          <a:xfrm>
            <a:off x="10676250" y="9163522"/>
            <a:ext cx="252955" cy="101169"/>
          </a:xfrm>
          <a:prstGeom prst="rect">
            <a:avLst/>
          </a:prstGeom>
          <a:blipFill>
            <a:blip r:embed="rId43" cstate="print"/>
            <a:stretch>
              <a:fillRect/>
            </a:stretch>
          </a:blipFill>
        </p:spPr>
        <p:txBody>
          <a:bodyPr wrap="square" lIns="0" tIns="0" rIns="0" bIns="0" rtlCol="0"/>
          <a:lstStyle/>
          <a:p>
            <a:endParaRPr/>
          </a:p>
        </p:txBody>
      </p:sp>
      <p:sp>
        <p:nvSpPr>
          <p:cNvPr id="100" name="object 100"/>
          <p:cNvSpPr/>
          <p:nvPr/>
        </p:nvSpPr>
        <p:spPr>
          <a:xfrm>
            <a:off x="10989403" y="9163522"/>
            <a:ext cx="252945" cy="101169"/>
          </a:xfrm>
          <a:prstGeom prst="rect">
            <a:avLst/>
          </a:prstGeom>
          <a:blipFill>
            <a:blip r:embed="rId44" cstate="print"/>
            <a:stretch>
              <a:fillRect/>
            </a:stretch>
          </a:blipFill>
        </p:spPr>
        <p:txBody>
          <a:bodyPr wrap="square" lIns="0" tIns="0" rIns="0" bIns="0" rtlCol="0"/>
          <a:lstStyle/>
          <a:p>
            <a:endParaRPr/>
          </a:p>
        </p:txBody>
      </p:sp>
      <p:sp>
        <p:nvSpPr>
          <p:cNvPr id="101" name="object 101"/>
          <p:cNvSpPr/>
          <p:nvPr/>
        </p:nvSpPr>
        <p:spPr>
          <a:xfrm>
            <a:off x="10914348" y="3167034"/>
            <a:ext cx="252955" cy="101180"/>
          </a:xfrm>
          <a:prstGeom prst="rect">
            <a:avLst/>
          </a:prstGeom>
          <a:blipFill>
            <a:blip r:embed="rId47" cstate="print"/>
            <a:stretch>
              <a:fillRect/>
            </a:stretch>
          </a:blipFill>
        </p:spPr>
        <p:txBody>
          <a:bodyPr wrap="square" lIns="0" tIns="0" rIns="0" bIns="0" rtlCol="0"/>
          <a:lstStyle/>
          <a:p>
            <a:endParaRPr/>
          </a:p>
        </p:txBody>
      </p:sp>
      <p:sp>
        <p:nvSpPr>
          <p:cNvPr id="102" name="object 102"/>
          <p:cNvSpPr/>
          <p:nvPr/>
        </p:nvSpPr>
        <p:spPr>
          <a:xfrm>
            <a:off x="11227511" y="3167034"/>
            <a:ext cx="252955" cy="101180"/>
          </a:xfrm>
          <a:prstGeom prst="rect">
            <a:avLst/>
          </a:prstGeom>
          <a:blipFill>
            <a:blip r:embed="rId48" cstate="print"/>
            <a:stretch>
              <a:fillRect/>
            </a:stretch>
          </a:blipFill>
        </p:spPr>
        <p:txBody>
          <a:bodyPr wrap="square" lIns="0" tIns="0" rIns="0" bIns="0" rtlCol="0"/>
          <a:lstStyle/>
          <a:p>
            <a:endParaRPr/>
          </a:p>
        </p:txBody>
      </p:sp>
      <p:sp>
        <p:nvSpPr>
          <p:cNvPr id="103" name="object 103"/>
          <p:cNvSpPr txBox="1"/>
          <p:nvPr/>
        </p:nvSpPr>
        <p:spPr>
          <a:xfrm>
            <a:off x="9554981" y="6396146"/>
            <a:ext cx="1059815" cy="367408"/>
          </a:xfrm>
          <a:prstGeom prst="rect">
            <a:avLst/>
          </a:prstGeom>
        </p:spPr>
        <p:txBody>
          <a:bodyPr vert="horz" wrap="square" lIns="0" tIns="13335" rIns="0" bIns="0" rtlCol="0">
            <a:spAutoFit/>
          </a:bodyPr>
          <a:lstStyle/>
          <a:p>
            <a:pPr marL="12700">
              <a:lnSpc>
                <a:spcPct val="100000"/>
              </a:lnSpc>
              <a:spcBef>
                <a:spcPts val="105"/>
              </a:spcBef>
            </a:pPr>
            <a:r>
              <a:rPr lang="fr-CA" sz="1150" spc="-140" dirty="0">
                <a:latin typeface="Arial Black"/>
                <a:cs typeface="Arial Black"/>
              </a:rPr>
              <a:t>Résolution de problèmes</a:t>
            </a:r>
            <a:endParaRPr sz="1150" dirty="0">
              <a:latin typeface="Arial Black"/>
              <a:cs typeface="Arial Black"/>
            </a:endParaRPr>
          </a:p>
        </p:txBody>
      </p:sp>
      <p:sp>
        <p:nvSpPr>
          <p:cNvPr id="104" name="object 104"/>
          <p:cNvSpPr/>
          <p:nvPr/>
        </p:nvSpPr>
        <p:spPr>
          <a:xfrm>
            <a:off x="10676251" y="6454253"/>
            <a:ext cx="252955" cy="101180"/>
          </a:xfrm>
          <a:prstGeom prst="rect">
            <a:avLst/>
          </a:prstGeom>
          <a:blipFill>
            <a:blip r:embed="rId49" cstate="print"/>
            <a:stretch>
              <a:fillRect/>
            </a:stretch>
          </a:blipFill>
        </p:spPr>
        <p:txBody>
          <a:bodyPr wrap="square" lIns="0" tIns="0" rIns="0" bIns="0" rtlCol="0"/>
          <a:lstStyle/>
          <a:p>
            <a:endParaRPr/>
          </a:p>
        </p:txBody>
      </p:sp>
      <p:sp>
        <p:nvSpPr>
          <p:cNvPr id="105" name="object 105"/>
          <p:cNvSpPr/>
          <p:nvPr/>
        </p:nvSpPr>
        <p:spPr>
          <a:xfrm>
            <a:off x="12830876" y="0"/>
            <a:ext cx="7273223" cy="11308556"/>
          </a:xfrm>
          <a:prstGeom prst="rect">
            <a:avLst/>
          </a:prstGeom>
          <a:blipFill>
            <a:blip r:embed="rId50" cstate="print"/>
            <a:stretch>
              <a:fillRect/>
            </a:stretch>
          </a:blipFill>
        </p:spPr>
        <p:txBody>
          <a:bodyPr wrap="square" lIns="0" tIns="0" rIns="0" bIns="0" rtlCol="0"/>
          <a:lstStyle/>
          <a:p>
            <a:endParaRPr/>
          </a:p>
        </p:txBody>
      </p:sp>
      <p:sp>
        <p:nvSpPr>
          <p:cNvPr id="106" name="object 106"/>
          <p:cNvSpPr/>
          <p:nvPr/>
        </p:nvSpPr>
        <p:spPr>
          <a:xfrm>
            <a:off x="5597389" y="2715614"/>
            <a:ext cx="252945" cy="101190"/>
          </a:xfrm>
          <a:prstGeom prst="rect">
            <a:avLst/>
          </a:prstGeom>
          <a:blipFill>
            <a:blip r:embed="rId51" cstate="print"/>
            <a:stretch>
              <a:fillRect/>
            </a:stretch>
          </a:blipFill>
        </p:spPr>
        <p:txBody>
          <a:bodyPr wrap="square" lIns="0" tIns="0" rIns="0" bIns="0" rtlCol="0"/>
          <a:lstStyle/>
          <a:p>
            <a:endParaRPr/>
          </a:p>
        </p:txBody>
      </p:sp>
      <p:sp>
        <p:nvSpPr>
          <p:cNvPr id="107" name="object 107"/>
          <p:cNvSpPr/>
          <p:nvPr/>
        </p:nvSpPr>
        <p:spPr>
          <a:xfrm>
            <a:off x="11227511" y="2715613"/>
            <a:ext cx="252955" cy="101190"/>
          </a:xfrm>
          <a:prstGeom prst="rect">
            <a:avLst/>
          </a:prstGeom>
          <a:blipFill>
            <a:blip r:embed="rId52" cstate="print"/>
            <a:stretch>
              <a:fillRect/>
            </a:stretch>
          </a:blipFill>
        </p:spPr>
        <p:txBody>
          <a:bodyPr wrap="square" lIns="0" tIns="0" rIns="0" bIns="0" rtlCol="0"/>
          <a:lstStyle/>
          <a:p>
            <a:endParaRPr/>
          </a:p>
        </p:txBody>
      </p:sp>
      <p:sp>
        <p:nvSpPr>
          <p:cNvPr id="108" name="object 108"/>
          <p:cNvSpPr/>
          <p:nvPr/>
        </p:nvSpPr>
        <p:spPr>
          <a:xfrm>
            <a:off x="11296440" y="5770327"/>
            <a:ext cx="252945" cy="101180"/>
          </a:xfrm>
          <a:prstGeom prst="rect">
            <a:avLst/>
          </a:prstGeom>
          <a:blipFill>
            <a:blip r:embed="rId53" cstate="print"/>
            <a:stretch>
              <a:fillRect/>
            </a:stretch>
          </a:blipFill>
        </p:spPr>
        <p:txBody>
          <a:bodyPr wrap="square" lIns="0" tIns="0" rIns="0" bIns="0" rtlCol="0"/>
          <a:lstStyle/>
          <a:p>
            <a:endParaRPr/>
          </a:p>
        </p:txBody>
      </p:sp>
      <p:sp>
        <p:nvSpPr>
          <p:cNvPr id="109" name="object 109"/>
          <p:cNvSpPr/>
          <p:nvPr/>
        </p:nvSpPr>
        <p:spPr>
          <a:xfrm>
            <a:off x="5675219" y="5770327"/>
            <a:ext cx="252955" cy="101180"/>
          </a:xfrm>
          <a:prstGeom prst="rect">
            <a:avLst/>
          </a:prstGeom>
          <a:blipFill>
            <a:blip r:embed="rId54" cstate="print"/>
            <a:stretch>
              <a:fillRect/>
            </a:stretch>
          </a:blipFill>
        </p:spPr>
        <p:txBody>
          <a:bodyPr wrap="square" lIns="0" tIns="0" rIns="0" bIns="0" rtlCol="0"/>
          <a:lstStyle/>
          <a:p>
            <a:endParaRPr/>
          </a:p>
        </p:txBody>
      </p:sp>
      <p:sp>
        <p:nvSpPr>
          <p:cNvPr id="111" name="object 58"/>
          <p:cNvSpPr txBox="1"/>
          <p:nvPr/>
        </p:nvSpPr>
        <p:spPr>
          <a:xfrm>
            <a:off x="6968742" y="6826561"/>
            <a:ext cx="4691380" cy="671338"/>
          </a:xfrm>
          <a:prstGeom prst="rect">
            <a:avLst/>
          </a:prstGeom>
        </p:spPr>
        <p:txBody>
          <a:bodyPr vert="horz" wrap="square" lIns="0" tIns="12065" rIns="0" bIns="0" rtlCol="0">
            <a:spAutoFit/>
          </a:bodyPr>
          <a:lstStyle/>
          <a:p>
            <a:pPr marL="12700">
              <a:spcBef>
                <a:spcPts val="95"/>
              </a:spcBef>
            </a:pPr>
            <a:r>
              <a:rPr sz="1400" spc="-160" dirty="0">
                <a:solidFill>
                  <a:srgbClr val="585858"/>
                </a:solidFill>
                <a:latin typeface="Arial Black"/>
                <a:cs typeface="Arial Black"/>
              </a:rPr>
              <a:t>Combine</a:t>
            </a:r>
            <a:r>
              <a:rPr lang="fr-CA" sz="1400" spc="-160" dirty="0">
                <a:solidFill>
                  <a:srgbClr val="585858"/>
                </a:solidFill>
                <a:latin typeface="Arial Black"/>
                <a:cs typeface="Arial Black"/>
              </a:rPr>
              <a:t>z plusieurs processus cognitifs pour reconnaître des modèles et exercer votre </a:t>
            </a:r>
            <a:r>
              <a:rPr lang="fr-FR" sz="1400" spc="-160" dirty="0">
                <a:solidFill>
                  <a:srgbClr val="585858"/>
                </a:solidFill>
                <a:latin typeface="Arial Black"/>
                <a:cs typeface="Arial Black"/>
              </a:rPr>
              <a:t>raisonnement logique.</a:t>
            </a:r>
            <a:endParaRPr lang="fr-FR" sz="1400" dirty="0">
              <a:latin typeface="Arial Black"/>
              <a:cs typeface="Arial Black"/>
            </a:endParaRPr>
          </a:p>
          <a:p>
            <a:pPr marL="12700">
              <a:lnSpc>
                <a:spcPct val="100000"/>
              </a:lnSpc>
              <a:spcBef>
                <a:spcPts val="95"/>
              </a:spcBef>
            </a:pPr>
            <a:endParaRPr sz="1400" dirty="0">
              <a:latin typeface="Arial Black"/>
              <a:cs typeface="Arial Black"/>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747109" y="0"/>
            <a:ext cx="7356990" cy="1130855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373947" y="964594"/>
            <a:ext cx="573637" cy="445572"/>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1335323" y="3779483"/>
            <a:ext cx="4754228" cy="227626"/>
          </a:xfrm>
          <a:prstGeom prst="rect">
            <a:avLst/>
          </a:prstGeom>
        </p:spPr>
        <p:txBody>
          <a:bodyPr vert="horz" wrap="square" lIns="0" tIns="12065" rIns="0" bIns="0" rtlCol="0">
            <a:spAutoFit/>
          </a:bodyPr>
          <a:lstStyle/>
          <a:p>
            <a:pPr marL="12700">
              <a:lnSpc>
                <a:spcPct val="100000"/>
              </a:lnSpc>
              <a:spcBef>
                <a:spcPts val="95"/>
              </a:spcBef>
            </a:pPr>
            <a:r>
              <a:rPr lang="fr-FR" sz="1400" spc="-155" dirty="0">
                <a:solidFill>
                  <a:srgbClr val="585858"/>
                </a:solidFill>
                <a:latin typeface="Arial Black"/>
                <a:cs typeface="Arial Black"/>
              </a:rPr>
              <a:t>Définissez et classez les nombres par ordre croissant afin de</a:t>
            </a:r>
          </a:p>
        </p:txBody>
      </p:sp>
      <p:sp>
        <p:nvSpPr>
          <p:cNvPr id="5" name="object 5"/>
          <p:cNvSpPr txBox="1"/>
          <p:nvPr/>
        </p:nvSpPr>
        <p:spPr>
          <a:xfrm>
            <a:off x="1335323" y="3992334"/>
            <a:ext cx="4438015" cy="481965"/>
          </a:xfrm>
          <a:prstGeom prst="rect">
            <a:avLst/>
          </a:prstGeom>
        </p:spPr>
        <p:txBody>
          <a:bodyPr vert="horz" wrap="square" lIns="0" tIns="12700" rIns="0" bIns="0" rtlCol="0">
            <a:spAutoFit/>
          </a:bodyPr>
          <a:lstStyle/>
          <a:p>
            <a:pPr marL="12700" marR="5080">
              <a:lnSpc>
                <a:spcPct val="106900"/>
              </a:lnSpc>
              <a:spcBef>
                <a:spcPts val="100"/>
              </a:spcBef>
            </a:pPr>
            <a:r>
              <a:rPr lang="fr-FR" sz="1400" spc="-175" dirty="0">
                <a:solidFill>
                  <a:srgbClr val="585858"/>
                </a:solidFill>
                <a:latin typeface="Arial Black"/>
                <a:cs typeface="Arial Black"/>
              </a:rPr>
              <a:t>compléter un niveau. Socialisez avec vos amis et améliorez votre perception des nombres.</a:t>
            </a:r>
          </a:p>
        </p:txBody>
      </p:sp>
      <p:sp>
        <p:nvSpPr>
          <p:cNvPr id="6" name="object 6"/>
          <p:cNvSpPr/>
          <p:nvPr/>
        </p:nvSpPr>
        <p:spPr>
          <a:xfrm>
            <a:off x="1247658" y="2045592"/>
            <a:ext cx="2712085" cy="1774825"/>
          </a:xfrm>
          <a:custGeom>
            <a:avLst/>
            <a:gdLst/>
            <a:ahLst/>
            <a:cxnLst/>
            <a:rect l="l" t="t" r="r" b="b"/>
            <a:pathLst>
              <a:path w="2712085" h="1774825">
                <a:moveTo>
                  <a:pt x="0" y="0"/>
                </a:moveTo>
                <a:lnTo>
                  <a:pt x="2711959" y="0"/>
                </a:lnTo>
                <a:lnTo>
                  <a:pt x="2711959" y="1774815"/>
                </a:lnTo>
                <a:lnTo>
                  <a:pt x="0" y="1774815"/>
                </a:lnTo>
                <a:lnTo>
                  <a:pt x="0" y="0"/>
                </a:lnTo>
                <a:close/>
              </a:path>
            </a:pathLst>
          </a:custGeom>
          <a:solidFill>
            <a:srgbClr val="000000">
              <a:alpha val="19999"/>
            </a:srgbClr>
          </a:solidFill>
        </p:spPr>
        <p:txBody>
          <a:bodyPr wrap="square" lIns="0" tIns="0" rIns="0" bIns="0" rtlCol="0"/>
          <a:lstStyle/>
          <a:p>
            <a:endParaRPr/>
          </a:p>
        </p:txBody>
      </p:sp>
      <p:sp>
        <p:nvSpPr>
          <p:cNvPr id="7" name="object 7"/>
          <p:cNvSpPr/>
          <p:nvPr/>
        </p:nvSpPr>
        <p:spPr>
          <a:xfrm>
            <a:off x="1351320" y="2149243"/>
            <a:ext cx="2356578" cy="1419024"/>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1338621" y="6826561"/>
            <a:ext cx="4617085" cy="227626"/>
          </a:xfrm>
          <a:prstGeom prst="rect">
            <a:avLst/>
          </a:prstGeom>
        </p:spPr>
        <p:txBody>
          <a:bodyPr vert="horz" wrap="square" lIns="0" tIns="12065" rIns="0" bIns="0" rtlCol="0">
            <a:spAutoFit/>
          </a:bodyPr>
          <a:lstStyle/>
          <a:p>
            <a:pPr marL="12700">
              <a:lnSpc>
                <a:spcPct val="100000"/>
              </a:lnSpc>
              <a:spcBef>
                <a:spcPts val="95"/>
              </a:spcBef>
            </a:pPr>
            <a:r>
              <a:rPr lang="fr-FR" sz="1400" spc="-195" dirty="0">
                <a:solidFill>
                  <a:srgbClr val="585858"/>
                </a:solidFill>
                <a:latin typeface="Arial Black"/>
                <a:cs typeface="Arial Black"/>
              </a:rPr>
              <a:t>Socialisez et collaborez avec vos amis pour vous déplacer</a:t>
            </a:r>
            <a:endParaRPr sz="1400" dirty="0">
              <a:latin typeface="Arial Black"/>
              <a:cs typeface="Arial Black"/>
            </a:endParaRPr>
          </a:p>
        </p:txBody>
      </p:sp>
      <p:sp>
        <p:nvSpPr>
          <p:cNvPr id="9" name="object 9"/>
          <p:cNvSpPr txBox="1"/>
          <p:nvPr/>
        </p:nvSpPr>
        <p:spPr>
          <a:xfrm>
            <a:off x="1338621" y="7054668"/>
            <a:ext cx="3490544" cy="227626"/>
          </a:xfrm>
          <a:prstGeom prst="rect">
            <a:avLst/>
          </a:prstGeom>
        </p:spPr>
        <p:txBody>
          <a:bodyPr vert="horz" wrap="square" lIns="0" tIns="12065" rIns="0" bIns="0" rtlCol="0">
            <a:spAutoFit/>
          </a:bodyPr>
          <a:lstStyle/>
          <a:p>
            <a:pPr marL="12700">
              <a:lnSpc>
                <a:spcPct val="100000"/>
              </a:lnSpc>
              <a:spcBef>
                <a:spcPts val="95"/>
              </a:spcBef>
            </a:pPr>
            <a:r>
              <a:rPr lang="fr-FR" sz="1400" spc="-135" dirty="0">
                <a:solidFill>
                  <a:srgbClr val="585858"/>
                </a:solidFill>
                <a:latin typeface="Arial Black"/>
                <a:cs typeface="Arial Black"/>
              </a:rPr>
              <a:t>afin de révéler les chefs-d'œuvre colorés.</a:t>
            </a:r>
          </a:p>
        </p:txBody>
      </p:sp>
      <p:sp>
        <p:nvSpPr>
          <p:cNvPr id="10" name="object 10"/>
          <p:cNvSpPr/>
          <p:nvPr/>
        </p:nvSpPr>
        <p:spPr>
          <a:xfrm>
            <a:off x="1247658" y="5092672"/>
            <a:ext cx="2712085" cy="1774825"/>
          </a:xfrm>
          <a:custGeom>
            <a:avLst/>
            <a:gdLst/>
            <a:ahLst/>
            <a:cxnLst/>
            <a:rect l="l" t="t" r="r" b="b"/>
            <a:pathLst>
              <a:path w="2712085" h="1774825">
                <a:moveTo>
                  <a:pt x="0" y="0"/>
                </a:moveTo>
                <a:lnTo>
                  <a:pt x="2711959" y="0"/>
                </a:lnTo>
                <a:lnTo>
                  <a:pt x="2711959" y="1774815"/>
                </a:lnTo>
                <a:lnTo>
                  <a:pt x="0" y="1774815"/>
                </a:lnTo>
                <a:lnTo>
                  <a:pt x="0" y="0"/>
                </a:lnTo>
                <a:close/>
              </a:path>
            </a:pathLst>
          </a:custGeom>
          <a:solidFill>
            <a:srgbClr val="000000">
              <a:alpha val="19999"/>
            </a:srgbClr>
          </a:solidFill>
        </p:spPr>
        <p:txBody>
          <a:bodyPr wrap="square" lIns="0" tIns="0" rIns="0" bIns="0" rtlCol="0"/>
          <a:lstStyle/>
          <a:p>
            <a:endParaRPr/>
          </a:p>
        </p:txBody>
      </p:sp>
      <p:sp>
        <p:nvSpPr>
          <p:cNvPr id="11" name="object 11"/>
          <p:cNvSpPr/>
          <p:nvPr/>
        </p:nvSpPr>
        <p:spPr>
          <a:xfrm>
            <a:off x="1351320" y="5196329"/>
            <a:ext cx="2356578" cy="1419014"/>
          </a:xfrm>
          <a:prstGeom prst="rect">
            <a:avLst/>
          </a:prstGeom>
          <a:blipFill>
            <a:blip r:embed="rId5" cstate="print"/>
            <a:stretch>
              <a:fillRect/>
            </a:stretch>
          </a:blipFill>
        </p:spPr>
        <p:txBody>
          <a:bodyPr wrap="square" lIns="0" tIns="0" rIns="0" bIns="0" rtlCol="0"/>
          <a:lstStyle/>
          <a:p>
            <a:endParaRPr/>
          </a:p>
        </p:txBody>
      </p:sp>
      <p:sp>
        <p:nvSpPr>
          <p:cNvPr id="12" name="object 12"/>
          <p:cNvSpPr txBox="1"/>
          <p:nvPr/>
        </p:nvSpPr>
        <p:spPr>
          <a:xfrm>
            <a:off x="1338621" y="9849595"/>
            <a:ext cx="4510783" cy="227626"/>
          </a:xfrm>
          <a:prstGeom prst="rect">
            <a:avLst/>
          </a:prstGeom>
        </p:spPr>
        <p:txBody>
          <a:bodyPr vert="horz" wrap="square" lIns="0" tIns="12065" rIns="0" bIns="0" rtlCol="0">
            <a:spAutoFit/>
          </a:bodyPr>
          <a:lstStyle/>
          <a:p>
            <a:pPr marL="12700">
              <a:lnSpc>
                <a:spcPct val="100000"/>
              </a:lnSpc>
              <a:spcBef>
                <a:spcPts val="95"/>
              </a:spcBef>
            </a:pPr>
            <a:r>
              <a:rPr lang="fr-FR" sz="1400" spc="-195" dirty="0">
                <a:solidFill>
                  <a:srgbClr val="585858"/>
                </a:solidFill>
                <a:latin typeface="Arial Black"/>
                <a:cs typeface="Arial Black"/>
              </a:rPr>
              <a:t>Socialisez avec vos amis pour créer une musique qui anime</a:t>
            </a:r>
            <a:endParaRPr sz="1400" dirty="0">
              <a:latin typeface="Arial Black"/>
              <a:cs typeface="Arial Black"/>
            </a:endParaRPr>
          </a:p>
        </p:txBody>
      </p:sp>
      <p:sp>
        <p:nvSpPr>
          <p:cNvPr id="13" name="object 13"/>
          <p:cNvSpPr txBox="1"/>
          <p:nvPr/>
        </p:nvSpPr>
        <p:spPr>
          <a:xfrm>
            <a:off x="1338621" y="10101749"/>
            <a:ext cx="2861945" cy="227626"/>
          </a:xfrm>
          <a:prstGeom prst="rect">
            <a:avLst/>
          </a:prstGeom>
        </p:spPr>
        <p:txBody>
          <a:bodyPr vert="horz" wrap="square" lIns="0" tIns="12065" rIns="0" bIns="0" rtlCol="0">
            <a:spAutoFit/>
          </a:bodyPr>
          <a:lstStyle/>
          <a:p>
            <a:pPr marL="12700">
              <a:lnSpc>
                <a:spcPct val="100000"/>
              </a:lnSpc>
              <a:spcBef>
                <a:spcPts val="95"/>
              </a:spcBef>
            </a:pPr>
            <a:r>
              <a:rPr lang="fr-CA" sz="1400" spc="-160" dirty="0">
                <a:solidFill>
                  <a:srgbClr val="585858"/>
                </a:solidFill>
                <a:latin typeface="Arial Black"/>
                <a:cs typeface="Arial Black"/>
              </a:rPr>
              <a:t>la pièce et vous fait sourire.</a:t>
            </a:r>
            <a:endParaRPr sz="1400" dirty="0">
              <a:latin typeface="Arial Black"/>
              <a:cs typeface="Arial Black"/>
            </a:endParaRPr>
          </a:p>
        </p:txBody>
      </p:sp>
      <p:sp>
        <p:nvSpPr>
          <p:cNvPr id="14" name="object 14"/>
          <p:cNvSpPr/>
          <p:nvPr/>
        </p:nvSpPr>
        <p:spPr>
          <a:xfrm>
            <a:off x="1247658" y="8139751"/>
            <a:ext cx="2712085" cy="1774825"/>
          </a:xfrm>
          <a:custGeom>
            <a:avLst/>
            <a:gdLst/>
            <a:ahLst/>
            <a:cxnLst/>
            <a:rect l="l" t="t" r="r" b="b"/>
            <a:pathLst>
              <a:path w="2712085" h="1774825">
                <a:moveTo>
                  <a:pt x="0" y="0"/>
                </a:moveTo>
                <a:lnTo>
                  <a:pt x="2711959" y="0"/>
                </a:lnTo>
                <a:lnTo>
                  <a:pt x="2711959" y="1774815"/>
                </a:lnTo>
                <a:lnTo>
                  <a:pt x="0" y="1774815"/>
                </a:lnTo>
                <a:lnTo>
                  <a:pt x="0" y="0"/>
                </a:lnTo>
                <a:close/>
              </a:path>
            </a:pathLst>
          </a:custGeom>
          <a:solidFill>
            <a:srgbClr val="000000">
              <a:alpha val="19999"/>
            </a:srgbClr>
          </a:solidFill>
        </p:spPr>
        <p:txBody>
          <a:bodyPr wrap="square" lIns="0" tIns="0" rIns="0" bIns="0" rtlCol="0"/>
          <a:lstStyle/>
          <a:p>
            <a:endParaRPr/>
          </a:p>
        </p:txBody>
      </p:sp>
      <p:sp>
        <p:nvSpPr>
          <p:cNvPr id="15" name="object 15"/>
          <p:cNvSpPr/>
          <p:nvPr/>
        </p:nvSpPr>
        <p:spPr>
          <a:xfrm>
            <a:off x="1351320" y="8243408"/>
            <a:ext cx="2356578" cy="1419014"/>
          </a:xfrm>
          <a:prstGeom prst="rect">
            <a:avLst/>
          </a:prstGeom>
          <a:blipFill>
            <a:blip r:embed="rId6" cstate="print"/>
            <a:stretch>
              <a:fillRect/>
            </a:stretch>
          </a:blipFill>
        </p:spPr>
        <p:txBody>
          <a:bodyPr wrap="square" lIns="0" tIns="0" rIns="0" bIns="0" rtlCol="0"/>
          <a:lstStyle/>
          <a:p>
            <a:endParaRPr/>
          </a:p>
        </p:txBody>
      </p:sp>
      <p:sp>
        <p:nvSpPr>
          <p:cNvPr id="16" name="object 16"/>
          <p:cNvSpPr txBox="1"/>
          <p:nvPr/>
        </p:nvSpPr>
        <p:spPr>
          <a:xfrm>
            <a:off x="3902599" y="2131360"/>
            <a:ext cx="704215" cy="319405"/>
          </a:xfrm>
          <a:prstGeom prst="rect">
            <a:avLst/>
          </a:prstGeom>
        </p:spPr>
        <p:txBody>
          <a:bodyPr vert="horz" wrap="square" lIns="0" tIns="15875" rIns="0" bIns="0" rtlCol="0">
            <a:spAutoFit/>
          </a:bodyPr>
          <a:lstStyle/>
          <a:p>
            <a:pPr marL="12700">
              <a:lnSpc>
                <a:spcPct val="100000"/>
              </a:lnSpc>
              <a:spcBef>
                <a:spcPts val="125"/>
              </a:spcBef>
            </a:pPr>
            <a:r>
              <a:rPr sz="1900" b="1" spc="75" dirty="0">
                <a:solidFill>
                  <a:srgbClr val="202020"/>
                </a:solidFill>
                <a:latin typeface="Trebuchet MS"/>
                <a:cs typeface="Trebuchet MS"/>
              </a:rPr>
              <a:t>S</a:t>
            </a:r>
            <a:r>
              <a:rPr lang="fr-CA" sz="1900" b="1" spc="-40" dirty="0">
                <a:solidFill>
                  <a:srgbClr val="202020"/>
                </a:solidFill>
                <a:latin typeface="Trebuchet MS"/>
                <a:cs typeface="Trebuchet MS"/>
              </a:rPr>
              <a:t>é</a:t>
            </a:r>
            <a:r>
              <a:rPr sz="1900" b="1" spc="-40" dirty="0" err="1">
                <a:solidFill>
                  <a:srgbClr val="202020"/>
                </a:solidFill>
                <a:latin typeface="Trebuchet MS"/>
                <a:cs typeface="Trebuchet MS"/>
              </a:rPr>
              <a:t>ri</a:t>
            </a:r>
            <a:r>
              <a:rPr sz="1900" b="1" spc="-50" dirty="0" err="1">
                <a:solidFill>
                  <a:srgbClr val="202020"/>
                </a:solidFill>
                <a:latin typeface="Trebuchet MS"/>
                <a:cs typeface="Trebuchet MS"/>
              </a:rPr>
              <a:t>e</a:t>
            </a:r>
            <a:r>
              <a:rPr sz="1900" b="1" spc="65" dirty="0" err="1">
                <a:solidFill>
                  <a:srgbClr val="202020"/>
                </a:solidFill>
                <a:latin typeface="Trebuchet MS"/>
                <a:cs typeface="Trebuchet MS"/>
              </a:rPr>
              <a:t>s</a:t>
            </a:r>
            <a:endParaRPr sz="1900" dirty="0">
              <a:latin typeface="Trebuchet MS"/>
              <a:cs typeface="Trebuchet MS"/>
            </a:endParaRPr>
          </a:p>
        </p:txBody>
      </p:sp>
      <p:sp>
        <p:nvSpPr>
          <p:cNvPr id="17" name="object 17"/>
          <p:cNvSpPr txBox="1"/>
          <p:nvPr/>
        </p:nvSpPr>
        <p:spPr>
          <a:xfrm>
            <a:off x="3924860" y="2919174"/>
            <a:ext cx="851522" cy="190437"/>
          </a:xfrm>
          <a:prstGeom prst="rect">
            <a:avLst/>
          </a:prstGeom>
        </p:spPr>
        <p:txBody>
          <a:bodyPr vert="horz" wrap="square" lIns="0" tIns="13335" rIns="0" bIns="0" rtlCol="0">
            <a:spAutoFit/>
          </a:bodyPr>
          <a:lstStyle/>
          <a:p>
            <a:pPr marL="12700">
              <a:lnSpc>
                <a:spcPct val="100000"/>
              </a:lnSpc>
              <a:spcBef>
                <a:spcPts val="105"/>
              </a:spcBef>
            </a:pPr>
            <a:r>
              <a:rPr lang="fr-FR" sz="1150" spc="-135" dirty="0">
                <a:latin typeface="Arial Black"/>
                <a:cs typeface="Arial Black"/>
              </a:rPr>
              <a:t>Mouvement</a:t>
            </a:r>
            <a:endParaRPr sz="1150" dirty="0">
              <a:latin typeface="Arial Black"/>
              <a:cs typeface="Arial Black"/>
            </a:endParaRPr>
          </a:p>
        </p:txBody>
      </p:sp>
      <p:sp>
        <p:nvSpPr>
          <p:cNvPr id="18" name="object 18"/>
          <p:cNvSpPr/>
          <p:nvPr/>
        </p:nvSpPr>
        <p:spPr>
          <a:xfrm>
            <a:off x="4971084" y="2941973"/>
            <a:ext cx="252945" cy="101190"/>
          </a:xfrm>
          <a:prstGeom prst="rect">
            <a:avLst/>
          </a:prstGeom>
          <a:blipFill>
            <a:blip r:embed="rId7" cstate="print"/>
            <a:stretch>
              <a:fillRect/>
            </a:stretch>
          </a:blipFill>
        </p:spPr>
        <p:txBody>
          <a:bodyPr wrap="square" lIns="0" tIns="0" rIns="0" bIns="0" rtlCol="0"/>
          <a:lstStyle/>
          <a:p>
            <a:endParaRPr/>
          </a:p>
        </p:txBody>
      </p:sp>
      <p:sp>
        <p:nvSpPr>
          <p:cNvPr id="19" name="object 19"/>
          <p:cNvSpPr/>
          <p:nvPr/>
        </p:nvSpPr>
        <p:spPr>
          <a:xfrm>
            <a:off x="5284236" y="2941973"/>
            <a:ext cx="252955" cy="101190"/>
          </a:xfrm>
          <a:prstGeom prst="rect">
            <a:avLst/>
          </a:prstGeom>
          <a:blipFill>
            <a:blip r:embed="rId8" cstate="print"/>
            <a:stretch>
              <a:fillRect/>
            </a:stretch>
          </a:blipFill>
        </p:spPr>
        <p:txBody>
          <a:bodyPr wrap="square" lIns="0" tIns="0" rIns="0" bIns="0" rtlCol="0"/>
          <a:lstStyle/>
          <a:p>
            <a:endParaRPr/>
          </a:p>
        </p:txBody>
      </p:sp>
      <p:sp>
        <p:nvSpPr>
          <p:cNvPr id="20" name="object 20"/>
          <p:cNvSpPr txBox="1"/>
          <p:nvPr/>
        </p:nvSpPr>
        <p:spPr>
          <a:xfrm>
            <a:off x="3924860" y="3112859"/>
            <a:ext cx="638810" cy="190437"/>
          </a:xfrm>
          <a:prstGeom prst="rect">
            <a:avLst/>
          </a:prstGeom>
        </p:spPr>
        <p:txBody>
          <a:bodyPr vert="horz" wrap="square" lIns="0" tIns="13335" rIns="0" bIns="0" rtlCol="0">
            <a:spAutoFit/>
          </a:bodyPr>
          <a:lstStyle/>
          <a:p>
            <a:pPr marL="12700">
              <a:lnSpc>
                <a:spcPct val="100000"/>
              </a:lnSpc>
              <a:spcBef>
                <a:spcPts val="105"/>
              </a:spcBef>
            </a:pPr>
            <a:r>
              <a:rPr lang="fr-FR" sz="1150" spc="-130" dirty="0">
                <a:latin typeface="Arial Black"/>
                <a:cs typeface="Arial Black"/>
              </a:rPr>
              <a:t>Cognitif</a:t>
            </a:r>
            <a:endParaRPr sz="1150" dirty="0">
              <a:latin typeface="Arial Black"/>
              <a:cs typeface="Arial Black"/>
            </a:endParaRPr>
          </a:p>
        </p:txBody>
      </p:sp>
      <p:sp>
        <p:nvSpPr>
          <p:cNvPr id="21" name="object 21"/>
          <p:cNvSpPr/>
          <p:nvPr/>
        </p:nvSpPr>
        <p:spPr>
          <a:xfrm>
            <a:off x="4971084" y="3166594"/>
            <a:ext cx="252945" cy="101180"/>
          </a:xfrm>
          <a:prstGeom prst="rect">
            <a:avLst/>
          </a:prstGeom>
          <a:blipFill>
            <a:blip r:embed="rId9" cstate="print"/>
            <a:stretch>
              <a:fillRect/>
            </a:stretch>
          </a:blipFill>
        </p:spPr>
        <p:txBody>
          <a:bodyPr wrap="square" lIns="0" tIns="0" rIns="0" bIns="0" rtlCol="0"/>
          <a:lstStyle/>
          <a:p>
            <a:endParaRPr/>
          </a:p>
        </p:txBody>
      </p:sp>
      <p:sp>
        <p:nvSpPr>
          <p:cNvPr id="22" name="object 22"/>
          <p:cNvSpPr/>
          <p:nvPr/>
        </p:nvSpPr>
        <p:spPr>
          <a:xfrm>
            <a:off x="5284236" y="3166594"/>
            <a:ext cx="252955" cy="101180"/>
          </a:xfrm>
          <a:prstGeom prst="rect">
            <a:avLst/>
          </a:prstGeom>
          <a:blipFill>
            <a:blip r:embed="rId10" cstate="print"/>
            <a:stretch>
              <a:fillRect/>
            </a:stretch>
          </a:blipFill>
        </p:spPr>
        <p:txBody>
          <a:bodyPr wrap="square" lIns="0" tIns="0" rIns="0" bIns="0" rtlCol="0"/>
          <a:lstStyle/>
          <a:p>
            <a:endParaRPr/>
          </a:p>
        </p:txBody>
      </p:sp>
      <p:sp>
        <p:nvSpPr>
          <p:cNvPr id="23" name="object 23"/>
          <p:cNvSpPr txBox="1"/>
          <p:nvPr/>
        </p:nvSpPr>
        <p:spPr>
          <a:xfrm>
            <a:off x="3902599" y="5178441"/>
            <a:ext cx="1796615" cy="308418"/>
          </a:xfrm>
          <a:prstGeom prst="rect">
            <a:avLst/>
          </a:prstGeom>
        </p:spPr>
        <p:txBody>
          <a:bodyPr vert="horz" wrap="square" lIns="0" tIns="15875" rIns="0" bIns="0" rtlCol="0">
            <a:spAutoFit/>
          </a:bodyPr>
          <a:lstStyle/>
          <a:p>
            <a:pPr marL="12700">
              <a:lnSpc>
                <a:spcPct val="100000"/>
              </a:lnSpc>
              <a:spcBef>
                <a:spcPts val="125"/>
              </a:spcBef>
            </a:pPr>
            <a:r>
              <a:rPr lang="fr-CA" sz="1900" b="1" spc="55" dirty="0">
                <a:solidFill>
                  <a:srgbClr val="202020"/>
                </a:solidFill>
                <a:latin typeface="Trebuchet MS"/>
                <a:cs typeface="Trebuchet MS"/>
              </a:rPr>
              <a:t>Cadres colorés</a:t>
            </a:r>
            <a:endParaRPr sz="1900" dirty="0">
              <a:latin typeface="Trebuchet MS"/>
              <a:cs typeface="Trebuchet MS"/>
            </a:endParaRPr>
          </a:p>
        </p:txBody>
      </p:sp>
      <p:sp>
        <p:nvSpPr>
          <p:cNvPr id="24" name="object 24"/>
          <p:cNvSpPr txBox="1"/>
          <p:nvPr/>
        </p:nvSpPr>
        <p:spPr>
          <a:xfrm>
            <a:off x="3924860" y="6158443"/>
            <a:ext cx="640715" cy="201930"/>
          </a:xfrm>
          <a:prstGeom prst="rect">
            <a:avLst/>
          </a:prstGeom>
        </p:spPr>
        <p:txBody>
          <a:bodyPr vert="horz" wrap="square" lIns="0" tIns="13335" rIns="0" bIns="0" rtlCol="0">
            <a:spAutoFit/>
          </a:bodyPr>
          <a:lstStyle/>
          <a:p>
            <a:pPr marL="12700">
              <a:lnSpc>
                <a:spcPct val="100000"/>
              </a:lnSpc>
              <a:spcBef>
                <a:spcPts val="105"/>
              </a:spcBef>
            </a:pPr>
            <a:r>
              <a:rPr sz="1150" spc="-120" dirty="0">
                <a:latin typeface="Arial Black"/>
                <a:cs typeface="Arial Black"/>
              </a:rPr>
              <a:t>Attention</a:t>
            </a:r>
            <a:endParaRPr sz="1150">
              <a:latin typeface="Arial Black"/>
              <a:cs typeface="Arial Black"/>
            </a:endParaRPr>
          </a:p>
        </p:txBody>
      </p:sp>
      <p:sp>
        <p:nvSpPr>
          <p:cNvPr id="25" name="object 25"/>
          <p:cNvSpPr txBox="1"/>
          <p:nvPr/>
        </p:nvSpPr>
        <p:spPr>
          <a:xfrm>
            <a:off x="3924860" y="5910260"/>
            <a:ext cx="869422" cy="190437"/>
          </a:xfrm>
          <a:prstGeom prst="rect">
            <a:avLst/>
          </a:prstGeom>
        </p:spPr>
        <p:txBody>
          <a:bodyPr vert="horz" wrap="square" lIns="0" tIns="13335" rIns="0" bIns="0" rtlCol="0">
            <a:spAutoFit/>
          </a:bodyPr>
          <a:lstStyle/>
          <a:p>
            <a:pPr marL="12700">
              <a:lnSpc>
                <a:spcPct val="100000"/>
              </a:lnSpc>
              <a:spcBef>
                <a:spcPts val="105"/>
              </a:spcBef>
            </a:pPr>
            <a:r>
              <a:rPr lang="fr-FR" sz="1150" spc="-135" dirty="0">
                <a:latin typeface="Arial Black"/>
                <a:cs typeface="Arial Black"/>
              </a:rPr>
              <a:t>Mouvement</a:t>
            </a:r>
            <a:endParaRPr sz="1150" dirty="0">
              <a:latin typeface="Arial Black"/>
              <a:cs typeface="Arial Black"/>
            </a:endParaRPr>
          </a:p>
        </p:txBody>
      </p:sp>
      <p:sp>
        <p:nvSpPr>
          <p:cNvPr id="26" name="object 26"/>
          <p:cNvSpPr/>
          <p:nvPr/>
        </p:nvSpPr>
        <p:spPr>
          <a:xfrm>
            <a:off x="5046128" y="5994738"/>
            <a:ext cx="252945" cy="101180"/>
          </a:xfrm>
          <a:prstGeom prst="rect">
            <a:avLst/>
          </a:prstGeom>
          <a:blipFill>
            <a:blip r:embed="rId11" cstate="print"/>
            <a:stretch>
              <a:fillRect/>
            </a:stretch>
          </a:blipFill>
        </p:spPr>
        <p:txBody>
          <a:bodyPr wrap="square" lIns="0" tIns="0" rIns="0" bIns="0" rtlCol="0"/>
          <a:lstStyle/>
          <a:p>
            <a:endParaRPr/>
          </a:p>
        </p:txBody>
      </p:sp>
      <p:sp>
        <p:nvSpPr>
          <p:cNvPr id="27" name="object 27"/>
          <p:cNvSpPr/>
          <p:nvPr/>
        </p:nvSpPr>
        <p:spPr>
          <a:xfrm>
            <a:off x="5359282" y="5994738"/>
            <a:ext cx="252955" cy="101180"/>
          </a:xfrm>
          <a:prstGeom prst="rect">
            <a:avLst/>
          </a:prstGeom>
          <a:blipFill>
            <a:blip r:embed="rId12" cstate="print"/>
            <a:stretch>
              <a:fillRect/>
            </a:stretch>
          </a:blipFill>
        </p:spPr>
        <p:txBody>
          <a:bodyPr wrap="square" lIns="0" tIns="0" rIns="0" bIns="0" rtlCol="0"/>
          <a:lstStyle/>
          <a:p>
            <a:endParaRPr/>
          </a:p>
        </p:txBody>
      </p:sp>
      <p:sp>
        <p:nvSpPr>
          <p:cNvPr id="28" name="object 28"/>
          <p:cNvSpPr/>
          <p:nvPr/>
        </p:nvSpPr>
        <p:spPr>
          <a:xfrm>
            <a:off x="5046129" y="6220438"/>
            <a:ext cx="252945" cy="101180"/>
          </a:xfrm>
          <a:prstGeom prst="rect">
            <a:avLst/>
          </a:prstGeom>
          <a:blipFill>
            <a:blip r:embed="rId13" cstate="print"/>
            <a:stretch>
              <a:fillRect/>
            </a:stretch>
          </a:blipFill>
        </p:spPr>
        <p:txBody>
          <a:bodyPr wrap="square" lIns="0" tIns="0" rIns="0" bIns="0" rtlCol="0"/>
          <a:lstStyle/>
          <a:p>
            <a:endParaRPr/>
          </a:p>
        </p:txBody>
      </p:sp>
      <p:sp>
        <p:nvSpPr>
          <p:cNvPr id="29" name="object 29"/>
          <p:cNvSpPr/>
          <p:nvPr/>
        </p:nvSpPr>
        <p:spPr>
          <a:xfrm>
            <a:off x="5359282" y="6220438"/>
            <a:ext cx="252955" cy="101180"/>
          </a:xfrm>
          <a:prstGeom prst="rect">
            <a:avLst/>
          </a:prstGeom>
          <a:blipFill>
            <a:blip r:embed="rId14" cstate="print"/>
            <a:stretch>
              <a:fillRect/>
            </a:stretch>
          </a:blipFill>
        </p:spPr>
        <p:txBody>
          <a:bodyPr wrap="square" lIns="0" tIns="0" rIns="0" bIns="0" rtlCol="0"/>
          <a:lstStyle/>
          <a:p>
            <a:endParaRPr/>
          </a:p>
        </p:txBody>
      </p:sp>
      <p:sp>
        <p:nvSpPr>
          <p:cNvPr id="30" name="object 30"/>
          <p:cNvSpPr/>
          <p:nvPr/>
        </p:nvSpPr>
        <p:spPr>
          <a:xfrm>
            <a:off x="5672434" y="6220438"/>
            <a:ext cx="252955" cy="101180"/>
          </a:xfrm>
          <a:prstGeom prst="rect">
            <a:avLst/>
          </a:prstGeom>
          <a:blipFill>
            <a:blip r:embed="rId15" cstate="print"/>
            <a:stretch>
              <a:fillRect/>
            </a:stretch>
          </a:blipFill>
        </p:spPr>
        <p:txBody>
          <a:bodyPr wrap="square" lIns="0" tIns="0" rIns="0" bIns="0" rtlCol="0"/>
          <a:lstStyle/>
          <a:p>
            <a:endParaRPr/>
          </a:p>
        </p:txBody>
      </p:sp>
      <p:sp>
        <p:nvSpPr>
          <p:cNvPr id="31" name="object 31"/>
          <p:cNvSpPr txBox="1"/>
          <p:nvPr/>
        </p:nvSpPr>
        <p:spPr>
          <a:xfrm>
            <a:off x="3902599" y="8225521"/>
            <a:ext cx="1261110" cy="319405"/>
          </a:xfrm>
          <a:prstGeom prst="rect">
            <a:avLst/>
          </a:prstGeom>
        </p:spPr>
        <p:txBody>
          <a:bodyPr vert="horz" wrap="square" lIns="0" tIns="15875" rIns="0" bIns="0" rtlCol="0">
            <a:spAutoFit/>
          </a:bodyPr>
          <a:lstStyle/>
          <a:p>
            <a:pPr marL="12700">
              <a:lnSpc>
                <a:spcPct val="100000"/>
              </a:lnSpc>
              <a:spcBef>
                <a:spcPts val="125"/>
              </a:spcBef>
            </a:pPr>
            <a:r>
              <a:rPr sz="1900" b="1" spc="65" dirty="0">
                <a:solidFill>
                  <a:srgbClr val="202020"/>
                </a:solidFill>
                <a:latin typeface="Trebuchet MS"/>
                <a:cs typeface="Trebuchet MS"/>
              </a:rPr>
              <a:t>X</a:t>
            </a:r>
            <a:r>
              <a:rPr sz="1900" b="1" spc="40" dirty="0">
                <a:solidFill>
                  <a:srgbClr val="202020"/>
                </a:solidFill>
                <a:latin typeface="Trebuchet MS"/>
                <a:cs typeface="Trebuchet MS"/>
              </a:rPr>
              <a:t>ylophone</a:t>
            </a:r>
            <a:endParaRPr sz="1900" dirty="0">
              <a:latin typeface="Trebuchet MS"/>
              <a:cs typeface="Trebuchet MS"/>
            </a:endParaRPr>
          </a:p>
        </p:txBody>
      </p:sp>
      <p:sp>
        <p:nvSpPr>
          <p:cNvPr id="32" name="object 32"/>
          <p:cNvSpPr txBox="1"/>
          <p:nvPr/>
        </p:nvSpPr>
        <p:spPr>
          <a:xfrm>
            <a:off x="3924860" y="9101518"/>
            <a:ext cx="640715" cy="201930"/>
          </a:xfrm>
          <a:prstGeom prst="rect">
            <a:avLst/>
          </a:prstGeom>
        </p:spPr>
        <p:txBody>
          <a:bodyPr vert="horz" wrap="square" lIns="0" tIns="13335" rIns="0" bIns="0" rtlCol="0">
            <a:spAutoFit/>
          </a:bodyPr>
          <a:lstStyle/>
          <a:p>
            <a:pPr marL="12700">
              <a:lnSpc>
                <a:spcPct val="100000"/>
              </a:lnSpc>
              <a:spcBef>
                <a:spcPts val="105"/>
              </a:spcBef>
            </a:pPr>
            <a:r>
              <a:rPr sz="1150" spc="-120" dirty="0">
                <a:latin typeface="Arial Black"/>
                <a:cs typeface="Arial Black"/>
              </a:rPr>
              <a:t>Attention</a:t>
            </a:r>
            <a:endParaRPr sz="1150">
              <a:latin typeface="Arial Black"/>
              <a:cs typeface="Arial Black"/>
            </a:endParaRPr>
          </a:p>
        </p:txBody>
      </p:sp>
      <p:sp>
        <p:nvSpPr>
          <p:cNvPr id="33" name="object 33"/>
          <p:cNvSpPr txBox="1"/>
          <p:nvPr/>
        </p:nvSpPr>
        <p:spPr>
          <a:xfrm>
            <a:off x="3924860" y="8903691"/>
            <a:ext cx="904305" cy="190437"/>
          </a:xfrm>
          <a:prstGeom prst="rect">
            <a:avLst/>
          </a:prstGeom>
        </p:spPr>
        <p:txBody>
          <a:bodyPr vert="horz" wrap="square" lIns="0" tIns="13335" rIns="0" bIns="0" rtlCol="0">
            <a:spAutoFit/>
          </a:bodyPr>
          <a:lstStyle/>
          <a:p>
            <a:pPr marL="12700">
              <a:lnSpc>
                <a:spcPct val="100000"/>
              </a:lnSpc>
              <a:spcBef>
                <a:spcPts val="105"/>
              </a:spcBef>
            </a:pPr>
            <a:r>
              <a:rPr lang="fr-FR" sz="1150" spc="-135" dirty="0">
                <a:latin typeface="Arial Black"/>
                <a:cs typeface="Arial Black"/>
              </a:rPr>
              <a:t>Mouvement</a:t>
            </a:r>
            <a:endParaRPr sz="1150" dirty="0">
              <a:latin typeface="Arial Black"/>
              <a:cs typeface="Arial Black"/>
            </a:endParaRPr>
          </a:p>
        </p:txBody>
      </p:sp>
      <p:sp>
        <p:nvSpPr>
          <p:cNvPr id="34" name="object 34"/>
          <p:cNvSpPr/>
          <p:nvPr/>
        </p:nvSpPr>
        <p:spPr>
          <a:xfrm>
            <a:off x="5046129" y="8943099"/>
            <a:ext cx="252945" cy="101180"/>
          </a:xfrm>
          <a:prstGeom prst="rect">
            <a:avLst/>
          </a:prstGeom>
          <a:blipFill>
            <a:blip r:embed="rId16" cstate="print"/>
            <a:stretch>
              <a:fillRect/>
            </a:stretch>
          </a:blipFill>
        </p:spPr>
        <p:txBody>
          <a:bodyPr wrap="square" lIns="0" tIns="0" rIns="0" bIns="0" rtlCol="0"/>
          <a:lstStyle/>
          <a:p>
            <a:endParaRPr/>
          </a:p>
        </p:txBody>
      </p:sp>
      <p:sp>
        <p:nvSpPr>
          <p:cNvPr id="35" name="object 35"/>
          <p:cNvSpPr/>
          <p:nvPr/>
        </p:nvSpPr>
        <p:spPr>
          <a:xfrm>
            <a:off x="5359281" y="8943099"/>
            <a:ext cx="252955" cy="101180"/>
          </a:xfrm>
          <a:prstGeom prst="rect">
            <a:avLst/>
          </a:prstGeom>
          <a:blipFill>
            <a:blip r:embed="rId17" cstate="print"/>
            <a:stretch>
              <a:fillRect/>
            </a:stretch>
          </a:blipFill>
        </p:spPr>
        <p:txBody>
          <a:bodyPr wrap="square" lIns="0" tIns="0" rIns="0" bIns="0" rtlCol="0"/>
          <a:lstStyle/>
          <a:p>
            <a:endParaRPr/>
          </a:p>
        </p:txBody>
      </p:sp>
      <p:sp>
        <p:nvSpPr>
          <p:cNvPr id="36" name="object 36"/>
          <p:cNvSpPr/>
          <p:nvPr/>
        </p:nvSpPr>
        <p:spPr>
          <a:xfrm>
            <a:off x="5046128" y="9163522"/>
            <a:ext cx="252945" cy="101169"/>
          </a:xfrm>
          <a:prstGeom prst="rect">
            <a:avLst/>
          </a:prstGeom>
          <a:blipFill>
            <a:blip r:embed="rId18" cstate="print"/>
            <a:stretch>
              <a:fillRect/>
            </a:stretch>
          </a:blipFill>
        </p:spPr>
        <p:txBody>
          <a:bodyPr wrap="square" lIns="0" tIns="0" rIns="0" bIns="0" rtlCol="0"/>
          <a:lstStyle/>
          <a:p>
            <a:endParaRPr/>
          </a:p>
        </p:txBody>
      </p:sp>
      <p:sp>
        <p:nvSpPr>
          <p:cNvPr id="37" name="object 37"/>
          <p:cNvSpPr/>
          <p:nvPr/>
        </p:nvSpPr>
        <p:spPr>
          <a:xfrm>
            <a:off x="5359281" y="9163522"/>
            <a:ext cx="252955" cy="101169"/>
          </a:xfrm>
          <a:prstGeom prst="rect">
            <a:avLst/>
          </a:prstGeom>
          <a:blipFill>
            <a:blip r:embed="rId19" cstate="print"/>
            <a:stretch>
              <a:fillRect/>
            </a:stretch>
          </a:blipFill>
        </p:spPr>
        <p:txBody>
          <a:bodyPr wrap="square" lIns="0" tIns="0" rIns="0" bIns="0" rtlCol="0"/>
          <a:lstStyle/>
          <a:p>
            <a:endParaRPr/>
          </a:p>
        </p:txBody>
      </p:sp>
      <p:sp>
        <p:nvSpPr>
          <p:cNvPr id="38" name="object 38"/>
          <p:cNvSpPr/>
          <p:nvPr/>
        </p:nvSpPr>
        <p:spPr>
          <a:xfrm>
            <a:off x="5672434" y="9163522"/>
            <a:ext cx="252955" cy="101169"/>
          </a:xfrm>
          <a:prstGeom prst="rect">
            <a:avLst/>
          </a:prstGeom>
          <a:blipFill>
            <a:blip r:embed="rId20" cstate="print"/>
            <a:stretch>
              <a:fillRect/>
            </a:stretch>
          </a:blipFill>
        </p:spPr>
        <p:txBody>
          <a:bodyPr wrap="square" lIns="0" tIns="0" rIns="0" bIns="0" rtlCol="0"/>
          <a:lstStyle/>
          <a:p>
            <a:endParaRPr/>
          </a:p>
        </p:txBody>
      </p:sp>
      <p:sp>
        <p:nvSpPr>
          <p:cNvPr id="39" name="object 39"/>
          <p:cNvSpPr txBox="1"/>
          <p:nvPr/>
        </p:nvSpPr>
        <p:spPr>
          <a:xfrm>
            <a:off x="6965443" y="3764229"/>
            <a:ext cx="3847465" cy="481965"/>
          </a:xfrm>
          <a:prstGeom prst="rect">
            <a:avLst/>
          </a:prstGeom>
        </p:spPr>
        <p:txBody>
          <a:bodyPr vert="horz" wrap="square" lIns="0" tIns="12700" rIns="0" bIns="0" rtlCol="0">
            <a:spAutoFit/>
          </a:bodyPr>
          <a:lstStyle/>
          <a:p>
            <a:pPr marL="12700" marR="5080">
              <a:lnSpc>
                <a:spcPct val="106900"/>
              </a:lnSpc>
              <a:spcBef>
                <a:spcPts val="100"/>
              </a:spcBef>
            </a:pPr>
            <a:r>
              <a:rPr lang="fr-FR" sz="1400" spc="-235" dirty="0">
                <a:solidFill>
                  <a:srgbClr val="585858"/>
                </a:solidFill>
                <a:latin typeface="Arial Black"/>
                <a:cs typeface="Arial Black"/>
              </a:rPr>
              <a:t>Tapez et maintenez pour esquisser des lignes parfaites afin de révéler chaque chef-d'œuvre.</a:t>
            </a:r>
          </a:p>
        </p:txBody>
      </p:sp>
      <p:sp>
        <p:nvSpPr>
          <p:cNvPr id="40" name="object 40"/>
          <p:cNvSpPr/>
          <p:nvPr/>
        </p:nvSpPr>
        <p:spPr>
          <a:xfrm>
            <a:off x="6877780" y="2045592"/>
            <a:ext cx="2712085" cy="1774825"/>
          </a:xfrm>
          <a:custGeom>
            <a:avLst/>
            <a:gdLst/>
            <a:ahLst/>
            <a:cxnLst/>
            <a:rect l="l" t="t" r="r" b="b"/>
            <a:pathLst>
              <a:path w="2712084" h="1774825">
                <a:moveTo>
                  <a:pt x="0" y="0"/>
                </a:moveTo>
                <a:lnTo>
                  <a:pt x="2711959" y="0"/>
                </a:lnTo>
                <a:lnTo>
                  <a:pt x="2711959" y="1774815"/>
                </a:lnTo>
                <a:lnTo>
                  <a:pt x="0" y="1774815"/>
                </a:lnTo>
                <a:lnTo>
                  <a:pt x="0" y="0"/>
                </a:lnTo>
                <a:close/>
              </a:path>
            </a:pathLst>
          </a:custGeom>
          <a:solidFill>
            <a:srgbClr val="000000">
              <a:alpha val="19999"/>
            </a:srgbClr>
          </a:solidFill>
        </p:spPr>
        <p:txBody>
          <a:bodyPr wrap="square" lIns="0" tIns="0" rIns="0" bIns="0" rtlCol="0"/>
          <a:lstStyle/>
          <a:p>
            <a:endParaRPr/>
          </a:p>
        </p:txBody>
      </p:sp>
      <p:sp>
        <p:nvSpPr>
          <p:cNvPr id="41" name="object 41"/>
          <p:cNvSpPr/>
          <p:nvPr/>
        </p:nvSpPr>
        <p:spPr>
          <a:xfrm>
            <a:off x="6981442" y="2149243"/>
            <a:ext cx="2356577" cy="1419024"/>
          </a:xfrm>
          <a:prstGeom prst="rect">
            <a:avLst/>
          </a:prstGeom>
          <a:blipFill>
            <a:blip r:embed="rId21" cstate="print"/>
            <a:stretch>
              <a:fillRect/>
            </a:stretch>
          </a:blipFill>
        </p:spPr>
        <p:txBody>
          <a:bodyPr wrap="square" lIns="0" tIns="0" rIns="0" bIns="0" rtlCol="0"/>
          <a:lstStyle/>
          <a:p>
            <a:endParaRPr/>
          </a:p>
        </p:txBody>
      </p:sp>
      <p:sp>
        <p:nvSpPr>
          <p:cNvPr id="42" name="object 42"/>
          <p:cNvSpPr txBox="1"/>
          <p:nvPr/>
        </p:nvSpPr>
        <p:spPr>
          <a:xfrm>
            <a:off x="6968742" y="6826561"/>
            <a:ext cx="5036185" cy="227626"/>
          </a:xfrm>
          <a:prstGeom prst="rect">
            <a:avLst/>
          </a:prstGeom>
        </p:spPr>
        <p:txBody>
          <a:bodyPr vert="horz" wrap="square" lIns="0" tIns="12065" rIns="0" bIns="0" rtlCol="0">
            <a:spAutoFit/>
          </a:bodyPr>
          <a:lstStyle/>
          <a:p>
            <a:pPr marL="12700">
              <a:lnSpc>
                <a:spcPct val="100000"/>
              </a:lnSpc>
              <a:spcBef>
                <a:spcPts val="95"/>
              </a:spcBef>
            </a:pPr>
            <a:r>
              <a:rPr lang="fr-FR" sz="1400" spc="-175" dirty="0">
                <a:solidFill>
                  <a:srgbClr val="585858"/>
                </a:solidFill>
                <a:latin typeface="Arial Black"/>
                <a:cs typeface="Arial Black"/>
              </a:rPr>
              <a:t>Interagissez et socialisez avec vos amis pour les battre et gagner.</a:t>
            </a:r>
          </a:p>
        </p:txBody>
      </p:sp>
      <p:sp>
        <p:nvSpPr>
          <p:cNvPr id="43" name="object 43"/>
          <p:cNvSpPr txBox="1"/>
          <p:nvPr/>
        </p:nvSpPr>
        <p:spPr>
          <a:xfrm>
            <a:off x="6966519" y="7079226"/>
            <a:ext cx="5040630" cy="227626"/>
          </a:xfrm>
          <a:prstGeom prst="rect">
            <a:avLst/>
          </a:prstGeom>
        </p:spPr>
        <p:txBody>
          <a:bodyPr vert="horz" wrap="square" lIns="0" tIns="12065" rIns="0" bIns="0" rtlCol="0">
            <a:spAutoFit/>
          </a:bodyPr>
          <a:lstStyle/>
          <a:p>
            <a:pPr marL="12700">
              <a:lnSpc>
                <a:spcPct val="100000"/>
              </a:lnSpc>
              <a:spcBef>
                <a:spcPts val="95"/>
              </a:spcBef>
            </a:pPr>
            <a:r>
              <a:rPr lang="fr-FR" sz="1400" spc="-190" dirty="0">
                <a:solidFill>
                  <a:srgbClr val="585858"/>
                </a:solidFill>
                <a:latin typeface="Arial Black"/>
                <a:cs typeface="Arial Black"/>
              </a:rPr>
              <a:t>Rendez votre monstre heureux en choisissant la bonne dent.</a:t>
            </a:r>
            <a:endParaRPr sz="1400" dirty="0">
              <a:latin typeface="Arial Black"/>
              <a:cs typeface="Arial Black"/>
            </a:endParaRPr>
          </a:p>
        </p:txBody>
      </p:sp>
      <p:sp>
        <p:nvSpPr>
          <p:cNvPr id="44" name="object 44"/>
          <p:cNvSpPr/>
          <p:nvPr/>
        </p:nvSpPr>
        <p:spPr>
          <a:xfrm>
            <a:off x="6877780" y="5092672"/>
            <a:ext cx="2712085" cy="1774825"/>
          </a:xfrm>
          <a:custGeom>
            <a:avLst/>
            <a:gdLst/>
            <a:ahLst/>
            <a:cxnLst/>
            <a:rect l="l" t="t" r="r" b="b"/>
            <a:pathLst>
              <a:path w="2712084" h="1774825">
                <a:moveTo>
                  <a:pt x="0" y="0"/>
                </a:moveTo>
                <a:lnTo>
                  <a:pt x="2711959" y="0"/>
                </a:lnTo>
                <a:lnTo>
                  <a:pt x="2711959" y="1774815"/>
                </a:lnTo>
                <a:lnTo>
                  <a:pt x="0" y="1774815"/>
                </a:lnTo>
                <a:lnTo>
                  <a:pt x="0" y="0"/>
                </a:lnTo>
                <a:close/>
              </a:path>
            </a:pathLst>
          </a:custGeom>
          <a:solidFill>
            <a:srgbClr val="000000">
              <a:alpha val="19999"/>
            </a:srgbClr>
          </a:solidFill>
        </p:spPr>
        <p:txBody>
          <a:bodyPr wrap="square" lIns="0" tIns="0" rIns="0" bIns="0" rtlCol="0"/>
          <a:lstStyle/>
          <a:p>
            <a:endParaRPr/>
          </a:p>
        </p:txBody>
      </p:sp>
      <p:sp>
        <p:nvSpPr>
          <p:cNvPr id="45" name="object 45"/>
          <p:cNvSpPr/>
          <p:nvPr/>
        </p:nvSpPr>
        <p:spPr>
          <a:xfrm>
            <a:off x="6981442" y="5196329"/>
            <a:ext cx="2356577" cy="1419014"/>
          </a:xfrm>
          <a:prstGeom prst="rect">
            <a:avLst/>
          </a:prstGeom>
          <a:blipFill>
            <a:blip r:embed="rId22" cstate="print"/>
            <a:stretch>
              <a:fillRect/>
            </a:stretch>
          </a:blipFill>
        </p:spPr>
        <p:txBody>
          <a:bodyPr wrap="square" lIns="0" tIns="0" rIns="0" bIns="0" rtlCol="0"/>
          <a:lstStyle/>
          <a:p>
            <a:endParaRPr/>
          </a:p>
        </p:txBody>
      </p:sp>
      <p:sp>
        <p:nvSpPr>
          <p:cNvPr id="46" name="object 46"/>
          <p:cNvSpPr txBox="1"/>
          <p:nvPr/>
        </p:nvSpPr>
        <p:spPr>
          <a:xfrm>
            <a:off x="9532721" y="2131360"/>
            <a:ext cx="1084580" cy="308418"/>
          </a:xfrm>
          <a:prstGeom prst="rect">
            <a:avLst/>
          </a:prstGeom>
        </p:spPr>
        <p:txBody>
          <a:bodyPr vert="horz" wrap="square" lIns="0" tIns="15875" rIns="0" bIns="0" rtlCol="0">
            <a:spAutoFit/>
          </a:bodyPr>
          <a:lstStyle/>
          <a:p>
            <a:pPr marL="12700">
              <a:lnSpc>
                <a:spcPct val="100000"/>
              </a:lnSpc>
              <a:spcBef>
                <a:spcPts val="125"/>
              </a:spcBef>
            </a:pPr>
            <a:r>
              <a:rPr lang="fr-CA" sz="1900" b="1" spc="55" dirty="0">
                <a:solidFill>
                  <a:srgbClr val="202020"/>
                </a:solidFill>
                <a:latin typeface="Trebuchet MS"/>
                <a:cs typeface="Trebuchet MS"/>
              </a:rPr>
              <a:t>Croquis</a:t>
            </a:r>
            <a:endParaRPr sz="1900" dirty="0">
              <a:latin typeface="Trebuchet MS"/>
              <a:cs typeface="Trebuchet MS"/>
            </a:endParaRPr>
          </a:p>
        </p:txBody>
      </p:sp>
      <p:sp>
        <p:nvSpPr>
          <p:cNvPr id="47" name="object 47"/>
          <p:cNvSpPr txBox="1"/>
          <p:nvPr/>
        </p:nvSpPr>
        <p:spPr>
          <a:xfrm>
            <a:off x="9532720" y="5178367"/>
            <a:ext cx="2022780" cy="308418"/>
          </a:xfrm>
          <a:prstGeom prst="rect">
            <a:avLst/>
          </a:prstGeom>
        </p:spPr>
        <p:txBody>
          <a:bodyPr vert="horz" wrap="square" lIns="0" tIns="15875" rIns="0" bIns="0" rtlCol="0">
            <a:spAutoFit/>
          </a:bodyPr>
          <a:lstStyle/>
          <a:p>
            <a:pPr marL="12700">
              <a:lnSpc>
                <a:spcPct val="100000"/>
              </a:lnSpc>
              <a:spcBef>
                <a:spcPts val="125"/>
              </a:spcBef>
            </a:pPr>
            <a:r>
              <a:rPr lang="fr-CA" sz="1900" b="1" spc="90" dirty="0">
                <a:solidFill>
                  <a:srgbClr val="202020"/>
                </a:solidFill>
                <a:latin typeface="Trebuchet MS"/>
                <a:cs typeface="Trebuchet MS"/>
              </a:rPr>
              <a:t>Grande bouche</a:t>
            </a:r>
            <a:endParaRPr sz="1900" dirty="0">
              <a:latin typeface="Trebuchet MS"/>
              <a:cs typeface="Trebuchet MS"/>
            </a:endParaRPr>
          </a:p>
        </p:txBody>
      </p:sp>
      <p:sp>
        <p:nvSpPr>
          <p:cNvPr id="48" name="object 48"/>
          <p:cNvSpPr txBox="1"/>
          <p:nvPr/>
        </p:nvSpPr>
        <p:spPr>
          <a:xfrm>
            <a:off x="9554982" y="5910260"/>
            <a:ext cx="699006" cy="190437"/>
          </a:xfrm>
          <a:prstGeom prst="rect">
            <a:avLst/>
          </a:prstGeom>
        </p:spPr>
        <p:txBody>
          <a:bodyPr vert="horz" wrap="square" lIns="0" tIns="13335" rIns="0" bIns="0" rtlCol="0">
            <a:spAutoFit/>
          </a:bodyPr>
          <a:lstStyle/>
          <a:p>
            <a:pPr marL="12700">
              <a:lnSpc>
                <a:spcPct val="100000"/>
              </a:lnSpc>
              <a:spcBef>
                <a:spcPts val="105"/>
              </a:spcBef>
            </a:pPr>
            <a:r>
              <a:rPr lang="fr-FR" sz="1150" spc="-135" dirty="0">
                <a:latin typeface="Arial Black"/>
                <a:cs typeface="Arial Black"/>
              </a:rPr>
              <a:t>Mémoire</a:t>
            </a:r>
            <a:endParaRPr sz="1150" dirty="0">
              <a:latin typeface="Arial Black"/>
              <a:cs typeface="Arial Black"/>
            </a:endParaRPr>
          </a:p>
        </p:txBody>
      </p:sp>
      <p:sp>
        <p:nvSpPr>
          <p:cNvPr id="49" name="object 49"/>
          <p:cNvSpPr/>
          <p:nvPr/>
        </p:nvSpPr>
        <p:spPr>
          <a:xfrm>
            <a:off x="10676251" y="5995388"/>
            <a:ext cx="252955" cy="101190"/>
          </a:xfrm>
          <a:prstGeom prst="rect">
            <a:avLst/>
          </a:prstGeom>
          <a:blipFill>
            <a:blip r:embed="rId23" cstate="print"/>
            <a:stretch>
              <a:fillRect/>
            </a:stretch>
          </a:blipFill>
        </p:spPr>
        <p:txBody>
          <a:bodyPr wrap="square" lIns="0" tIns="0" rIns="0" bIns="0" rtlCol="0"/>
          <a:lstStyle/>
          <a:p>
            <a:endParaRPr/>
          </a:p>
        </p:txBody>
      </p:sp>
      <p:sp>
        <p:nvSpPr>
          <p:cNvPr id="50" name="object 50"/>
          <p:cNvSpPr/>
          <p:nvPr/>
        </p:nvSpPr>
        <p:spPr>
          <a:xfrm>
            <a:off x="10989403" y="5995388"/>
            <a:ext cx="252945" cy="101190"/>
          </a:xfrm>
          <a:prstGeom prst="rect">
            <a:avLst/>
          </a:prstGeom>
          <a:blipFill>
            <a:blip r:embed="rId24" cstate="print"/>
            <a:stretch>
              <a:fillRect/>
            </a:stretch>
          </a:blipFill>
        </p:spPr>
        <p:txBody>
          <a:bodyPr wrap="square" lIns="0" tIns="0" rIns="0" bIns="0" rtlCol="0"/>
          <a:lstStyle/>
          <a:p>
            <a:endParaRPr/>
          </a:p>
        </p:txBody>
      </p:sp>
      <p:sp>
        <p:nvSpPr>
          <p:cNvPr id="51" name="object 51"/>
          <p:cNvSpPr txBox="1"/>
          <p:nvPr/>
        </p:nvSpPr>
        <p:spPr>
          <a:xfrm>
            <a:off x="9554981" y="6158443"/>
            <a:ext cx="638810" cy="190437"/>
          </a:xfrm>
          <a:prstGeom prst="rect">
            <a:avLst/>
          </a:prstGeom>
        </p:spPr>
        <p:txBody>
          <a:bodyPr vert="horz" wrap="square" lIns="0" tIns="13335" rIns="0" bIns="0" rtlCol="0">
            <a:spAutoFit/>
          </a:bodyPr>
          <a:lstStyle/>
          <a:p>
            <a:pPr marL="12700">
              <a:lnSpc>
                <a:spcPct val="100000"/>
              </a:lnSpc>
              <a:spcBef>
                <a:spcPts val="105"/>
              </a:spcBef>
            </a:pPr>
            <a:r>
              <a:rPr lang="fr-FR" sz="1150" spc="-130" dirty="0">
                <a:latin typeface="Arial Black"/>
                <a:cs typeface="Arial Black"/>
              </a:rPr>
              <a:t>Cognitif</a:t>
            </a:r>
            <a:endParaRPr sz="1150" dirty="0">
              <a:latin typeface="Arial Black"/>
              <a:cs typeface="Arial Black"/>
            </a:endParaRPr>
          </a:p>
        </p:txBody>
      </p:sp>
      <p:sp>
        <p:nvSpPr>
          <p:cNvPr id="52" name="object 52"/>
          <p:cNvSpPr/>
          <p:nvPr/>
        </p:nvSpPr>
        <p:spPr>
          <a:xfrm>
            <a:off x="10676251" y="6223046"/>
            <a:ext cx="252955" cy="101190"/>
          </a:xfrm>
          <a:prstGeom prst="rect">
            <a:avLst/>
          </a:prstGeom>
          <a:blipFill>
            <a:blip r:embed="rId25" cstate="print"/>
            <a:stretch>
              <a:fillRect/>
            </a:stretch>
          </a:blipFill>
        </p:spPr>
        <p:txBody>
          <a:bodyPr wrap="square" lIns="0" tIns="0" rIns="0" bIns="0" rtlCol="0"/>
          <a:lstStyle/>
          <a:p>
            <a:endParaRPr/>
          </a:p>
        </p:txBody>
      </p:sp>
      <p:sp>
        <p:nvSpPr>
          <p:cNvPr id="53" name="object 53"/>
          <p:cNvSpPr/>
          <p:nvPr/>
        </p:nvSpPr>
        <p:spPr>
          <a:xfrm>
            <a:off x="10989403" y="6223046"/>
            <a:ext cx="252945" cy="101190"/>
          </a:xfrm>
          <a:prstGeom prst="rect">
            <a:avLst/>
          </a:prstGeom>
          <a:blipFill>
            <a:blip r:embed="rId26" cstate="print"/>
            <a:stretch>
              <a:fillRect/>
            </a:stretch>
          </a:blipFill>
        </p:spPr>
        <p:txBody>
          <a:bodyPr wrap="square" lIns="0" tIns="0" rIns="0" bIns="0" rtlCol="0"/>
          <a:lstStyle/>
          <a:p>
            <a:endParaRPr/>
          </a:p>
        </p:txBody>
      </p:sp>
      <p:sp>
        <p:nvSpPr>
          <p:cNvPr id="54" name="object 54"/>
          <p:cNvSpPr txBox="1"/>
          <p:nvPr/>
        </p:nvSpPr>
        <p:spPr>
          <a:xfrm>
            <a:off x="9554981" y="5708330"/>
            <a:ext cx="400050" cy="201930"/>
          </a:xfrm>
          <a:prstGeom prst="rect">
            <a:avLst/>
          </a:prstGeom>
        </p:spPr>
        <p:txBody>
          <a:bodyPr vert="horz" wrap="square" lIns="0" tIns="13335" rIns="0" bIns="0" rtlCol="0">
            <a:spAutoFit/>
          </a:bodyPr>
          <a:lstStyle/>
          <a:p>
            <a:pPr marL="12700">
              <a:lnSpc>
                <a:spcPct val="100000"/>
              </a:lnSpc>
              <a:spcBef>
                <a:spcPts val="105"/>
              </a:spcBef>
            </a:pPr>
            <a:r>
              <a:rPr sz="1150" spc="-165" dirty="0">
                <a:latin typeface="Arial Black"/>
                <a:cs typeface="Arial Black"/>
              </a:rPr>
              <a:t>Social</a:t>
            </a:r>
            <a:endParaRPr sz="1150">
              <a:latin typeface="Arial Black"/>
              <a:cs typeface="Arial Black"/>
            </a:endParaRPr>
          </a:p>
        </p:txBody>
      </p:sp>
      <p:sp>
        <p:nvSpPr>
          <p:cNvPr id="55" name="object 55"/>
          <p:cNvSpPr/>
          <p:nvPr/>
        </p:nvSpPr>
        <p:spPr>
          <a:xfrm>
            <a:off x="10676251" y="5770326"/>
            <a:ext cx="252955" cy="101180"/>
          </a:xfrm>
          <a:prstGeom prst="rect">
            <a:avLst/>
          </a:prstGeom>
          <a:blipFill>
            <a:blip r:embed="rId27" cstate="print"/>
            <a:stretch>
              <a:fillRect/>
            </a:stretch>
          </a:blipFill>
        </p:spPr>
        <p:txBody>
          <a:bodyPr wrap="square" lIns="0" tIns="0" rIns="0" bIns="0" rtlCol="0"/>
          <a:lstStyle/>
          <a:p>
            <a:endParaRPr/>
          </a:p>
        </p:txBody>
      </p:sp>
      <p:sp>
        <p:nvSpPr>
          <p:cNvPr id="56" name="object 56"/>
          <p:cNvSpPr/>
          <p:nvPr/>
        </p:nvSpPr>
        <p:spPr>
          <a:xfrm>
            <a:off x="10989403" y="5770326"/>
            <a:ext cx="252945" cy="101180"/>
          </a:xfrm>
          <a:prstGeom prst="rect">
            <a:avLst/>
          </a:prstGeom>
          <a:blipFill>
            <a:blip r:embed="rId28" cstate="print"/>
            <a:stretch>
              <a:fillRect/>
            </a:stretch>
          </a:blipFill>
        </p:spPr>
        <p:txBody>
          <a:bodyPr wrap="square" lIns="0" tIns="0" rIns="0" bIns="0" rtlCol="0"/>
          <a:lstStyle/>
          <a:p>
            <a:endParaRPr/>
          </a:p>
        </p:txBody>
      </p:sp>
      <p:sp>
        <p:nvSpPr>
          <p:cNvPr id="57" name="object 57"/>
          <p:cNvSpPr/>
          <p:nvPr/>
        </p:nvSpPr>
        <p:spPr>
          <a:xfrm>
            <a:off x="11302566" y="5770326"/>
            <a:ext cx="252934" cy="101180"/>
          </a:xfrm>
          <a:prstGeom prst="rect">
            <a:avLst/>
          </a:prstGeom>
          <a:blipFill>
            <a:blip r:embed="rId29" cstate="print"/>
            <a:stretch>
              <a:fillRect/>
            </a:stretch>
          </a:blipFill>
        </p:spPr>
        <p:txBody>
          <a:bodyPr wrap="square" lIns="0" tIns="0" rIns="0" bIns="0" rtlCol="0"/>
          <a:lstStyle/>
          <a:p>
            <a:endParaRPr/>
          </a:p>
        </p:txBody>
      </p:sp>
      <p:sp>
        <p:nvSpPr>
          <p:cNvPr id="58" name="object 58"/>
          <p:cNvSpPr txBox="1"/>
          <p:nvPr/>
        </p:nvSpPr>
        <p:spPr>
          <a:xfrm>
            <a:off x="9554981" y="2661888"/>
            <a:ext cx="400050" cy="201930"/>
          </a:xfrm>
          <a:prstGeom prst="rect">
            <a:avLst/>
          </a:prstGeom>
        </p:spPr>
        <p:txBody>
          <a:bodyPr vert="horz" wrap="square" lIns="0" tIns="13335" rIns="0" bIns="0" rtlCol="0">
            <a:spAutoFit/>
          </a:bodyPr>
          <a:lstStyle/>
          <a:p>
            <a:pPr marL="12700">
              <a:lnSpc>
                <a:spcPct val="100000"/>
              </a:lnSpc>
              <a:spcBef>
                <a:spcPts val="105"/>
              </a:spcBef>
            </a:pPr>
            <a:r>
              <a:rPr sz="1150" spc="-165" dirty="0">
                <a:latin typeface="Arial Black"/>
                <a:cs typeface="Arial Black"/>
              </a:rPr>
              <a:t>Social</a:t>
            </a:r>
            <a:endParaRPr sz="1150">
              <a:latin typeface="Arial Black"/>
              <a:cs typeface="Arial Black"/>
            </a:endParaRPr>
          </a:p>
        </p:txBody>
      </p:sp>
      <p:sp>
        <p:nvSpPr>
          <p:cNvPr id="59" name="object 59"/>
          <p:cNvSpPr txBox="1"/>
          <p:nvPr/>
        </p:nvSpPr>
        <p:spPr>
          <a:xfrm>
            <a:off x="9554981" y="2886907"/>
            <a:ext cx="640715" cy="201930"/>
          </a:xfrm>
          <a:prstGeom prst="rect">
            <a:avLst/>
          </a:prstGeom>
        </p:spPr>
        <p:txBody>
          <a:bodyPr vert="horz" wrap="square" lIns="0" tIns="13335" rIns="0" bIns="0" rtlCol="0">
            <a:spAutoFit/>
          </a:bodyPr>
          <a:lstStyle/>
          <a:p>
            <a:pPr marL="12700">
              <a:lnSpc>
                <a:spcPct val="100000"/>
              </a:lnSpc>
              <a:spcBef>
                <a:spcPts val="105"/>
              </a:spcBef>
            </a:pPr>
            <a:r>
              <a:rPr sz="1150" spc="-120" dirty="0">
                <a:latin typeface="Arial Black"/>
                <a:cs typeface="Arial Black"/>
              </a:rPr>
              <a:t>Attention</a:t>
            </a:r>
            <a:endParaRPr sz="1150">
              <a:latin typeface="Arial Black"/>
              <a:cs typeface="Arial Black"/>
            </a:endParaRPr>
          </a:p>
        </p:txBody>
      </p:sp>
      <p:sp>
        <p:nvSpPr>
          <p:cNvPr id="60" name="object 60"/>
          <p:cNvSpPr/>
          <p:nvPr/>
        </p:nvSpPr>
        <p:spPr>
          <a:xfrm>
            <a:off x="10601194" y="2715613"/>
            <a:ext cx="252955" cy="101190"/>
          </a:xfrm>
          <a:prstGeom prst="rect">
            <a:avLst/>
          </a:prstGeom>
          <a:blipFill>
            <a:blip r:embed="rId30" cstate="print"/>
            <a:stretch>
              <a:fillRect/>
            </a:stretch>
          </a:blipFill>
        </p:spPr>
        <p:txBody>
          <a:bodyPr wrap="square" lIns="0" tIns="0" rIns="0" bIns="0" rtlCol="0"/>
          <a:lstStyle/>
          <a:p>
            <a:endParaRPr/>
          </a:p>
        </p:txBody>
      </p:sp>
      <p:sp>
        <p:nvSpPr>
          <p:cNvPr id="61" name="object 61"/>
          <p:cNvSpPr/>
          <p:nvPr/>
        </p:nvSpPr>
        <p:spPr>
          <a:xfrm>
            <a:off x="10601194" y="2940674"/>
            <a:ext cx="252955" cy="101180"/>
          </a:xfrm>
          <a:prstGeom prst="rect">
            <a:avLst/>
          </a:prstGeom>
          <a:blipFill>
            <a:blip r:embed="rId31" cstate="print"/>
            <a:stretch>
              <a:fillRect/>
            </a:stretch>
          </a:blipFill>
        </p:spPr>
        <p:txBody>
          <a:bodyPr wrap="square" lIns="0" tIns="0" rIns="0" bIns="0" rtlCol="0"/>
          <a:lstStyle/>
          <a:p>
            <a:endParaRPr/>
          </a:p>
        </p:txBody>
      </p:sp>
      <p:sp>
        <p:nvSpPr>
          <p:cNvPr id="62" name="object 62"/>
          <p:cNvSpPr/>
          <p:nvPr/>
        </p:nvSpPr>
        <p:spPr>
          <a:xfrm>
            <a:off x="10914348" y="2940674"/>
            <a:ext cx="252955" cy="101180"/>
          </a:xfrm>
          <a:prstGeom prst="rect">
            <a:avLst/>
          </a:prstGeom>
          <a:blipFill>
            <a:blip r:embed="rId32" cstate="print"/>
            <a:stretch>
              <a:fillRect/>
            </a:stretch>
          </a:blipFill>
        </p:spPr>
        <p:txBody>
          <a:bodyPr wrap="square" lIns="0" tIns="0" rIns="0" bIns="0" rtlCol="0"/>
          <a:lstStyle/>
          <a:p>
            <a:endParaRPr/>
          </a:p>
        </p:txBody>
      </p:sp>
      <p:sp>
        <p:nvSpPr>
          <p:cNvPr id="63" name="object 63"/>
          <p:cNvSpPr/>
          <p:nvPr/>
        </p:nvSpPr>
        <p:spPr>
          <a:xfrm>
            <a:off x="10914348" y="2715613"/>
            <a:ext cx="252955" cy="101190"/>
          </a:xfrm>
          <a:prstGeom prst="rect">
            <a:avLst/>
          </a:prstGeom>
          <a:blipFill>
            <a:blip r:embed="rId33" cstate="print"/>
            <a:stretch>
              <a:fillRect/>
            </a:stretch>
          </a:blipFill>
        </p:spPr>
        <p:txBody>
          <a:bodyPr wrap="square" lIns="0" tIns="0" rIns="0" bIns="0" rtlCol="0"/>
          <a:lstStyle/>
          <a:p>
            <a:endParaRPr/>
          </a:p>
        </p:txBody>
      </p:sp>
      <p:sp>
        <p:nvSpPr>
          <p:cNvPr id="64" name="object 64"/>
          <p:cNvSpPr/>
          <p:nvPr/>
        </p:nvSpPr>
        <p:spPr>
          <a:xfrm>
            <a:off x="11227511" y="2715613"/>
            <a:ext cx="252955" cy="101190"/>
          </a:xfrm>
          <a:prstGeom prst="rect">
            <a:avLst/>
          </a:prstGeom>
          <a:blipFill>
            <a:blip r:embed="rId34" cstate="print"/>
            <a:stretch>
              <a:fillRect/>
            </a:stretch>
          </a:blipFill>
        </p:spPr>
        <p:txBody>
          <a:bodyPr wrap="square" lIns="0" tIns="0" rIns="0" bIns="0" rtlCol="0"/>
          <a:lstStyle/>
          <a:p>
            <a:endParaRPr/>
          </a:p>
        </p:txBody>
      </p:sp>
      <p:sp>
        <p:nvSpPr>
          <p:cNvPr id="65" name="object 65"/>
          <p:cNvSpPr txBox="1"/>
          <p:nvPr/>
        </p:nvSpPr>
        <p:spPr>
          <a:xfrm>
            <a:off x="9554981" y="6396146"/>
            <a:ext cx="640715" cy="201930"/>
          </a:xfrm>
          <a:prstGeom prst="rect">
            <a:avLst/>
          </a:prstGeom>
        </p:spPr>
        <p:txBody>
          <a:bodyPr vert="horz" wrap="square" lIns="0" tIns="13335" rIns="0" bIns="0" rtlCol="0">
            <a:spAutoFit/>
          </a:bodyPr>
          <a:lstStyle/>
          <a:p>
            <a:pPr marL="12700">
              <a:lnSpc>
                <a:spcPct val="100000"/>
              </a:lnSpc>
              <a:spcBef>
                <a:spcPts val="105"/>
              </a:spcBef>
            </a:pPr>
            <a:r>
              <a:rPr sz="1150" spc="-120" dirty="0">
                <a:latin typeface="Arial Black"/>
                <a:cs typeface="Arial Black"/>
              </a:rPr>
              <a:t>Attention</a:t>
            </a:r>
            <a:endParaRPr sz="1150">
              <a:latin typeface="Arial Black"/>
              <a:cs typeface="Arial Black"/>
            </a:endParaRPr>
          </a:p>
        </p:txBody>
      </p:sp>
      <p:sp>
        <p:nvSpPr>
          <p:cNvPr id="66" name="object 66"/>
          <p:cNvSpPr/>
          <p:nvPr/>
        </p:nvSpPr>
        <p:spPr>
          <a:xfrm>
            <a:off x="10676251" y="6454253"/>
            <a:ext cx="252955" cy="101180"/>
          </a:xfrm>
          <a:prstGeom prst="rect">
            <a:avLst/>
          </a:prstGeom>
          <a:blipFill>
            <a:blip r:embed="rId35" cstate="print"/>
            <a:stretch>
              <a:fillRect/>
            </a:stretch>
          </a:blipFill>
        </p:spPr>
        <p:txBody>
          <a:bodyPr wrap="square" lIns="0" tIns="0" rIns="0" bIns="0" rtlCol="0"/>
          <a:lstStyle/>
          <a:p>
            <a:endParaRPr/>
          </a:p>
        </p:txBody>
      </p:sp>
      <p:sp>
        <p:nvSpPr>
          <p:cNvPr id="67" name="object 67"/>
          <p:cNvSpPr txBox="1">
            <a:spLocks noGrp="1"/>
          </p:cNvSpPr>
          <p:nvPr>
            <p:ph type="title"/>
          </p:nvPr>
        </p:nvSpPr>
        <p:spPr>
          <a:xfrm>
            <a:off x="2139056" y="965263"/>
            <a:ext cx="5855594" cy="417422"/>
          </a:xfrm>
          <a:prstGeom prst="rect">
            <a:avLst/>
          </a:prstGeom>
        </p:spPr>
        <p:txBody>
          <a:bodyPr vert="horz" wrap="square" lIns="0" tIns="17145" rIns="0" bIns="0" rtlCol="0">
            <a:spAutoFit/>
          </a:bodyPr>
          <a:lstStyle/>
          <a:p>
            <a:pPr marL="12700">
              <a:lnSpc>
                <a:spcPct val="100000"/>
              </a:lnSpc>
              <a:spcBef>
                <a:spcPts val="135"/>
              </a:spcBef>
            </a:pPr>
            <a:r>
              <a:rPr lang="fr-FR" sz="2600" spc="170" dirty="0">
                <a:solidFill>
                  <a:srgbClr val="404040"/>
                </a:solidFill>
              </a:rPr>
              <a:t>Des jeux pour </a:t>
            </a:r>
            <a:r>
              <a:rPr lang="fr-FR" sz="2600" spc="170" dirty="0"/>
              <a:t>l'interaction sociale</a:t>
            </a:r>
            <a:endParaRPr sz="2600" dirty="0"/>
          </a:p>
        </p:txBody>
      </p:sp>
      <p:sp>
        <p:nvSpPr>
          <p:cNvPr id="68" name="object 68"/>
          <p:cNvSpPr txBox="1"/>
          <p:nvPr/>
        </p:nvSpPr>
        <p:spPr>
          <a:xfrm>
            <a:off x="6968742" y="9834580"/>
            <a:ext cx="4004945" cy="481965"/>
          </a:xfrm>
          <a:prstGeom prst="rect">
            <a:avLst/>
          </a:prstGeom>
        </p:spPr>
        <p:txBody>
          <a:bodyPr vert="horz" wrap="square" lIns="0" tIns="12700" rIns="0" bIns="0" rtlCol="0">
            <a:spAutoFit/>
          </a:bodyPr>
          <a:lstStyle/>
          <a:p>
            <a:pPr marL="12700" marR="5080">
              <a:lnSpc>
                <a:spcPct val="106900"/>
              </a:lnSpc>
              <a:spcBef>
                <a:spcPts val="100"/>
              </a:spcBef>
            </a:pPr>
            <a:r>
              <a:rPr lang="fr-FR" sz="1400" spc="-175" dirty="0">
                <a:solidFill>
                  <a:srgbClr val="585858"/>
                </a:solidFill>
                <a:latin typeface="Arial Black"/>
                <a:cs typeface="Arial Black"/>
              </a:rPr>
              <a:t>Trouvez les bonnes étapes pour comprendre le cycle de vie d'un animal ou d'une plante.</a:t>
            </a:r>
          </a:p>
        </p:txBody>
      </p:sp>
      <p:sp>
        <p:nvSpPr>
          <p:cNvPr id="69" name="object 69"/>
          <p:cNvSpPr/>
          <p:nvPr/>
        </p:nvSpPr>
        <p:spPr>
          <a:xfrm>
            <a:off x="6881078" y="8115941"/>
            <a:ext cx="2712085" cy="1774825"/>
          </a:xfrm>
          <a:custGeom>
            <a:avLst/>
            <a:gdLst/>
            <a:ahLst/>
            <a:cxnLst/>
            <a:rect l="l" t="t" r="r" b="b"/>
            <a:pathLst>
              <a:path w="2712084" h="1774825">
                <a:moveTo>
                  <a:pt x="0" y="0"/>
                </a:moveTo>
                <a:lnTo>
                  <a:pt x="2711959" y="0"/>
                </a:lnTo>
                <a:lnTo>
                  <a:pt x="2711959" y="1774815"/>
                </a:lnTo>
                <a:lnTo>
                  <a:pt x="0" y="1774815"/>
                </a:lnTo>
                <a:lnTo>
                  <a:pt x="0" y="0"/>
                </a:lnTo>
                <a:close/>
              </a:path>
            </a:pathLst>
          </a:custGeom>
          <a:solidFill>
            <a:srgbClr val="000000">
              <a:alpha val="19999"/>
            </a:srgbClr>
          </a:solidFill>
        </p:spPr>
        <p:txBody>
          <a:bodyPr wrap="square" lIns="0" tIns="0" rIns="0" bIns="0" rtlCol="0"/>
          <a:lstStyle/>
          <a:p>
            <a:endParaRPr/>
          </a:p>
        </p:txBody>
      </p:sp>
      <p:sp>
        <p:nvSpPr>
          <p:cNvPr id="70" name="object 70"/>
          <p:cNvSpPr/>
          <p:nvPr/>
        </p:nvSpPr>
        <p:spPr>
          <a:xfrm>
            <a:off x="6984740" y="8219602"/>
            <a:ext cx="2356577" cy="1419015"/>
          </a:xfrm>
          <a:prstGeom prst="rect">
            <a:avLst/>
          </a:prstGeom>
          <a:blipFill>
            <a:blip r:embed="rId36" cstate="print"/>
            <a:stretch>
              <a:fillRect/>
            </a:stretch>
          </a:blipFill>
        </p:spPr>
        <p:txBody>
          <a:bodyPr wrap="square" lIns="0" tIns="0" rIns="0" bIns="0" rtlCol="0"/>
          <a:lstStyle/>
          <a:p>
            <a:endParaRPr/>
          </a:p>
        </p:txBody>
      </p:sp>
      <p:sp>
        <p:nvSpPr>
          <p:cNvPr id="71" name="object 71"/>
          <p:cNvSpPr txBox="1"/>
          <p:nvPr/>
        </p:nvSpPr>
        <p:spPr>
          <a:xfrm>
            <a:off x="9536017" y="8195323"/>
            <a:ext cx="1830567" cy="308418"/>
          </a:xfrm>
          <a:prstGeom prst="rect">
            <a:avLst/>
          </a:prstGeom>
        </p:spPr>
        <p:txBody>
          <a:bodyPr vert="horz" wrap="square" lIns="0" tIns="15875" rIns="0" bIns="0" rtlCol="0">
            <a:spAutoFit/>
          </a:bodyPr>
          <a:lstStyle/>
          <a:p>
            <a:pPr marL="12700">
              <a:lnSpc>
                <a:spcPct val="100000"/>
              </a:lnSpc>
              <a:spcBef>
                <a:spcPts val="125"/>
              </a:spcBef>
            </a:pPr>
            <a:r>
              <a:rPr sz="1900" b="1" spc="50" dirty="0">
                <a:solidFill>
                  <a:srgbClr val="202020"/>
                </a:solidFill>
                <a:latin typeface="Trebuchet MS"/>
                <a:cs typeface="Trebuchet MS"/>
              </a:rPr>
              <a:t>Cycle </a:t>
            </a:r>
            <a:r>
              <a:rPr lang="fr-CA" sz="1900" b="1" spc="110" dirty="0">
                <a:solidFill>
                  <a:srgbClr val="202020"/>
                </a:solidFill>
                <a:latin typeface="Trebuchet MS"/>
                <a:cs typeface="Trebuchet MS"/>
              </a:rPr>
              <a:t>de vie</a:t>
            </a:r>
            <a:endParaRPr sz="1900" dirty="0">
              <a:latin typeface="Trebuchet MS"/>
              <a:cs typeface="Trebuchet MS"/>
            </a:endParaRPr>
          </a:p>
        </p:txBody>
      </p:sp>
      <p:sp>
        <p:nvSpPr>
          <p:cNvPr id="72" name="object 72"/>
          <p:cNvSpPr txBox="1"/>
          <p:nvPr/>
        </p:nvSpPr>
        <p:spPr>
          <a:xfrm>
            <a:off x="9558280" y="9408712"/>
            <a:ext cx="640715" cy="201930"/>
          </a:xfrm>
          <a:prstGeom prst="rect">
            <a:avLst/>
          </a:prstGeom>
        </p:spPr>
        <p:txBody>
          <a:bodyPr vert="horz" wrap="square" lIns="0" tIns="13335" rIns="0" bIns="0" rtlCol="0">
            <a:spAutoFit/>
          </a:bodyPr>
          <a:lstStyle/>
          <a:p>
            <a:pPr marL="12700">
              <a:lnSpc>
                <a:spcPct val="100000"/>
              </a:lnSpc>
              <a:spcBef>
                <a:spcPts val="105"/>
              </a:spcBef>
            </a:pPr>
            <a:r>
              <a:rPr sz="1150" spc="-120" dirty="0">
                <a:latin typeface="Arial Black"/>
                <a:cs typeface="Arial Black"/>
              </a:rPr>
              <a:t>Attention</a:t>
            </a:r>
            <a:endParaRPr sz="1150">
              <a:latin typeface="Arial Black"/>
              <a:cs typeface="Arial Black"/>
            </a:endParaRPr>
          </a:p>
        </p:txBody>
      </p:sp>
      <p:sp>
        <p:nvSpPr>
          <p:cNvPr id="73" name="object 73"/>
          <p:cNvSpPr txBox="1"/>
          <p:nvPr/>
        </p:nvSpPr>
        <p:spPr>
          <a:xfrm>
            <a:off x="9558280" y="8971101"/>
            <a:ext cx="695708" cy="190437"/>
          </a:xfrm>
          <a:prstGeom prst="rect">
            <a:avLst/>
          </a:prstGeom>
        </p:spPr>
        <p:txBody>
          <a:bodyPr vert="horz" wrap="square" lIns="0" tIns="13335" rIns="0" bIns="0" rtlCol="0">
            <a:spAutoFit/>
          </a:bodyPr>
          <a:lstStyle/>
          <a:p>
            <a:pPr marL="12700">
              <a:lnSpc>
                <a:spcPct val="100000"/>
              </a:lnSpc>
              <a:spcBef>
                <a:spcPts val="105"/>
              </a:spcBef>
            </a:pPr>
            <a:r>
              <a:rPr lang="fr-FR" sz="1150" spc="-135" dirty="0">
                <a:latin typeface="Arial Black"/>
                <a:cs typeface="Arial Black"/>
              </a:rPr>
              <a:t>Mémoire</a:t>
            </a:r>
            <a:endParaRPr sz="1150" dirty="0">
              <a:latin typeface="Arial Black"/>
              <a:cs typeface="Arial Black"/>
            </a:endParaRPr>
          </a:p>
        </p:txBody>
      </p:sp>
      <p:sp>
        <p:nvSpPr>
          <p:cNvPr id="74" name="object 74"/>
          <p:cNvSpPr/>
          <p:nvPr/>
        </p:nvSpPr>
        <p:spPr>
          <a:xfrm>
            <a:off x="10604493" y="9012332"/>
            <a:ext cx="252955" cy="101190"/>
          </a:xfrm>
          <a:prstGeom prst="rect">
            <a:avLst/>
          </a:prstGeom>
          <a:blipFill>
            <a:blip r:embed="rId37" cstate="print"/>
            <a:stretch>
              <a:fillRect/>
            </a:stretch>
          </a:blipFill>
        </p:spPr>
        <p:txBody>
          <a:bodyPr wrap="square" lIns="0" tIns="0" rIns="0" bIns="0" rtlCol="0"/>
          <a:lstStyle/>
          <a:p>
            <a:endParaRPr/>
          </a:p>
        </p:txBody>
      </p:sp>
      <p:sp>
        <p:nvSpPr>
          <p:cNvPr id="75" name="object 75"/>
          <p:cNvSpPr/>
          <p:nvPr/>
        </p:nvSpPr>
        <p:spPr>
          <a:xfrm>
            <a:off x="10917646" y="9012332"/>
            <a:ext cx="252955" cy="101190"/>
          </a:xfrm>
          <a:prstGeom prst="rect">
            <a:avLst/>
          </a:prstGeom>
          <a:blipFill>
            <a:blip r:embed="rId38" cstate="print"/>
            <a:stretch>
              <a:fillRect/>
            </a:stretch>
          </a:blipFill>
        </p:spPr>
        <p:txBody>
          <a:bodyPr wrap="square" lIns="0" tIns="0" rIns="0" bIns="0" rtlCol="0"/>
          <a:lstStyle/>
          <a:p>
            <a:endParaRPr/>
          </a:p>
        </p:txBody>
      </p:sp>
      <p:sp>
        <p:nvSpPr>
          <p:cNvPr id="76" name="object 76"/>
          <p:cNvSpPr txBox="1"/>
          <p:nvPr/>
        </p:nvSpPr>
        <p:spPr>
          <a:xfrm>
            <a:off x="9558280" y="9183656"/>
            <a:ext cx="638810" cy="190437"/>
          </a:xfrm>
          <a:prstGeom prst="rect">
            <a:avLst/>
          </a:prstGeom>
        </p:spPr>
        <p:txBody>
          <a:bodyPr vert="horz" wrap="square" lIns="0" tIns="13335" rIns="0" bIns="0" rtlCol="0">
            <a:spAutoFit/>
          </a:bodyPr>
          <a:lstStyle/>
          <a:p>
            <a:pPr marL="12700">
              <a:lnSpc>
                <a:spcPct val="100000"/>
              </a:lnSpc>
              <a:spcBef>
                <a:spcPts val="105"/>
              </a:spcBef>
            </a:pPr>
            <a:r>
              <a:rPr lang="fr-FR" sz="1150" spc="-130" dirty="0">
                <a:latin typeface="Arial Black"/>
                <a:cs typeface="Arial Black"/>
              </a:rPr>
              <a:t>Cognitif</a:t>
            </a:r>
            <a:endParaRPr sz="1150" dirty="0">
              <a:latin typeface="Arial Black"/>
              <a:cs typeface="Arial Black"/>
            </a:endParaRPr>
          </a:p>
        </p:txBody>
      </p:sp>
      <p:sp>
        <p:nvSpPr>
          <p:cNvPr id="77" name="object 77"/>
          <p:cNvSpPr/>
          <p:nvPr/>
        </p:nvSpPr>
        <p:spPr>
          <a:xfrm>
            <a:off x="10604493" y="9237383"/>
            <a:ext cx="252955" cy="101180"/>
          </a:xfrm>
          <a:prstGeom prst="rect">
            <a:avLst/>
          </a:prstGeom>
          <a:blipFill>
            <a:blip r:embed="rId31" cstate="print"/>
            <a:stretch>
              <a:fillRect/>
            </a:stretch>
          </a:blipFill>
        </p:spPr>
        <p:txBody>
          <a:bodyPr wrap="square" lIns="0" tIns="0" rIns="0" bIns="0" rtlCol="0"/>
          <a:lstStyle/>
          <a:p>
            <a:endParaRPr/>
          </a:p>
        </p:txBody>
      </p:sp>
      <p:sp>
        <p:nvSpPr>
          <p:cNvPr id="78" name="object 78"/>
          <p:cNvSpPr/>
          <p:nvPr/>
        </p:nvSpPr>
        <p:spPr>
          <a:xfrm>
            <a:off x="10917646" y="9237383"/>
            <a:ext cx="252955" cy="101180"/>
          </a:xfrm>
          <a:prstGeom prst="rect">
            <a:avLst/>
          </a:prstGeom>
          <a:blipFill>
            <a:blip r:embed="rId39" cstate="print"/>
            <a:stretch>
              <a:fillRect/>
            </a:stretch>
          </a:blipFill>
        </p:spPr>
        <p:txBody>
          <a:bodyPr wrap="square" lIns="0" tIns="0" rIns="0" bIns="0" rtlCol="0"/>
          <a:lstStyle/>
          <a:p>
            <a:endParaRPr/>
          </a:p>
        </p:txBody>
      </p:sp>
      <p:sp>
        <p:nvSpPr>
          <p:cNvPr id="79" name="object 79"/>
          <p:cNvSpPr/>
          <p:nvPr/>
        </p:nvSpPr>
        <p:spPr>
          <a:xfrm>
            <a:off x="10604493" y="9462454"/>
            <a:ext cx="252955" cy="101169"/>
          </a:xfrm>
          <a:prstGeom prst="rect">
            <a:avLst/>
          </a:prstGeom>
          <a:blipFill>
            <a:blip r:embed="rId40" cstate="print"/>
            <a:stretch>
              <a:fillRect/>
            </a:stretch>
          </a:blipFill>
        </p:spPr>
        <p:txBody>
          <a:bodyPr wrap="square" lIns="0" tIns="0" rIns="0" bIns="0" rtlCol="0"/>
          <a:lstStyle/>
          <a:p>
            <a:endParaRPr/>
          </a:p>
        </p:txBody>
      </p:sp>
      <p:sp>
        <p:nvSpPr>
          <p:cNvPr id="80" name="object 80"/>
          <p:cNvSpPr/>
          <p:nvPr/>
        </p:nvSpPr>
        <p:spPr>
          <a:xfrm>
            <a:off x="10917646" y="9462454"/>
            <a:ext cx="252955" cy="101169"/>
          </a:xfrm>
          <a:prstGeom prst="rect">
            <a:avLst/>
          </a:prstGeom>
          <a:blipFill>
            <a:blip r:embed="rId41" cstate="print"/>
            <a:stretch>
              <a:fillRect/>
            </a:stretch>
          </a:blipFill>
        </p:spPr>
        <p:txBody>
          <a:bodyPr wrap="square" lIns="0" tIns="0" rIns="0" bIns="0" rtlCol="0"/>
          <a:lstStyle/>
          <a:p>
            <a:endParaRPr/>
          </a:p>
        </p:txBody>
      </p:sp>
      <p:sp>
        <p:nvSpPr>
          <p:cNvPr id="81" name="object 81"/>
          <p:cNvSpPr txBox="1"/>
          <p:nvPr/>
        </p:nvSpPr>
        <p:spPr>
          <a:xfrm>
            <a:off x="3924860" y="2662334"/>
            <a:ext cx="400050" cy="201930"/>
          </a:xfrm>
          <a:prstGeom prst="rect">
            <a:avLst/>
          </a:prstGeom>
        </p:spPr>
        <p:txBody>
          <a:bodyPr vert="horz" wrap="square" lIns="0" tIns="13335" rIns="0" bIns="0" rtlCol="0">
            <a:spAutoFit/>
          </a:bodyPr>
          <a:lstStyle/>
          <a:p>
            <a:pPr marL="12700">
              <a:lnSpc>
                <a:spcPct val="100000"/>
              </a:lnSpc>
              <a:spcBef>
                <a:spcPts val="105"/>
              </a:spcBef>
            </a:pPr>
            <a:r>
              <a:rPr sz="1150" spc="-165" dirty="0">
                <a:latin typeface="Arial Black"/>
                <a:cs typeface="Arial Black"/>
              </a:rPr>
              <a:t>Social</a:t>
            </a:r>
            <a:endParaRPr sz="1150">
              <a:latin typeface="Arial Black"/>
              <a:cs typeface="Arial Black"/>
            </a:endParaRPr>
          </a:p>
        </p:txBody>
      </p:sp>
      <p:sp>
        <p:nvSpPr>
          <p:cNvPr id="82" name="object 82"/>
          <p:cNvSpPr/>
          <p:nvPr/>
        </p:nvSpPr>
        <p:spPr>
          <a:xfrm>
            <a:off x="5284236" y="2711687"/>
            <a:ext cx="252955" cy="101180"/>
          </a:xfrm>
          <a:prstGeom prst="rect">
            <a:avLst/>
          </a:prstGeom>
          <a:blipFill>
            <a:blip r:embed="rId42" cstate="print"/>
            <a:stretch>
              <a:fillRect/>
            </a:stretch>
          </a:blipFill>
        </p:spPr>
        <p:txBody>
          <a:bodyPr wrap="square" lIns="0" tIns="0" rIns="0" bIns="0" rtlCol="0"/>
          <a:lstStyle/>
          <a:p>
            <a:endParaRPr/>
          </a:p>
        </p:txBody>
      </p:sp>
      <p:sp>
        <p:nvSpPr>
          <p:cNvPr id="83" name="object 83"/>
          <p:cNvSpPr/>
          <p:nvPr/>
        </p:nvSpPr>
        <p:spPr>
          <a:xfrm>
            <a:off x="4971084" y="2716063"/>
            <a:ext cx="252945" cy="101180"/>
          </a:xfrm>
          <a:prstGeom prst="rect">
            <a:avLst/>
          </a:prstGeom>
          <a:blipFill>
            <a:blip r:embed="rId43" cstate="print"/>
            <a:stretch>
              <a:fillRect/>
            </a:stretch>
          </a:blipFill>
        </p:spPr>
        <p:txBody>
          <a:bodyPr wrap="square" lIns="0" tIns="0" rIns="0" bIns="0" rtlCol="0"/>
          <a:lstStyle/>
          <a:p>
            <a:endParaRPr/>
          </a:p>
        </p:txBody>
      </p:sp>
      <p:sp>
        <p:nvSpPr>
          <p:cNvPr id="84" name="object 84"/>
          <p:cNvSpPr/>
          <p:nvPr/>
        </p:nvSpPr>
        <p:spPr>
          <a:xfrm>
            <a:off x="5599829" y="2711236"/>
            <a:ext cx="252955" cy="101180"/>
          </a:xfrm>
          <a:prstGeom prst="rect">
            <a:avLst/>
          </a:prstGeom>
          <a:blipFill>
            <a:blip r:embed="rId44" cstate="print"/>
            <a:stretch>
              <a:fillRect/>
            </a:stretch>
          </a:blipFill>
        </p:spPr>
        <p:txBody>
          <a:bodyPr wrap="square" lIns="0" tIns="0" rIns="0" bIns="0" rtlCol="0"/>
          <a:lstStyle/>
          <a:p>
            <a:endParaRPr/>
          </a:p>
        </p:txBody>
      </p:sp>
      <p:sp>
        <p:nvSpPr>
          <p:cNvPr id="85" name="object 85"/>
          <p:cNvSpPr txBox="1"/>
          <p:nvPr/>
        </p:nvSpPr>
        <p:spPr>
          <a:xfrm>
            <a:off x="3924860" y="5708330"/>
            <a:ext cx="400050" cy="201930"/>
          </a:xfrm>
          <a:prstGeom prst="rect">
            <a:avLst/>
          </a:prstGeom>
        </p:spPr>
        <p:txBody>
          <a:bodyPr vert="horz" wrap="square" lIns="0" tIns="13335" rIns="0" bIns="0" rtlCol="0">
            <a:spAutoFit/>
          </a:bodyPr>
          <a:lstStyle/>
          <a:p>
            <a:pPr marL="12700">
              <a:lnSpc>
                <a:spcPct val="100000"/>
              </a:lnSpc>
              <a:spcBef>
                <a:spcPts val="105"/>
              </a:spcBef>
            </a:pPr>
            <a:r>
              <a:rPr sz="1150" spc="-165" dirty="0">
                <a:latin typeface="Arial Black"/>
                <a:cs typeface="Arial Black"/>
              </a:rPr>
              <a:t>Social</a:t>
            </a:r>
            <a:endParaRPr sz="1150">
              <a:latin typeface="Arial Black"/>
              <a:cs typeface="Arial Black"/>
            </a:endParaRPr>
          </a:p>
        </p:txBody>
      </p:sp>
      <p:sp>
        <p:nvSpPr>
          <p:cNvPr id="86" name="object 86"/>
          <p:cNvSpPr/>
          <p:nvPr/>
        </p:nvSpPr>
        <p:spPr>
          <a:xfrm>
            <a:off x="5046128" y="5770337"/>
            <a:ext cx="252945" cy="101180"/>
          </a:xfrm>
          <a:prstGeom prst="rect">
            <a:avLst/>
          </a:prstGeom>
          <a:blipFill>
            <a:blip r:embed="rId45" cstate="print"/>
            <a:stretch>
              <a:fillRect/>
            </a:stretch>
          </a:blipFill>
        </p:spPr>
        <p:txBody>
          <a:bodyPr wrap="square" lIns="0" tIns="0" rIns="0" bIns="0" rtlCol="0"/>
          <a:lstStyle/>
          <a:p>
            <a:endParaRPr/>
          </a:p>
        </p:txBody>
      </p:sp>
      <p:sp>
        <p:nvSpPr>
          <p:cNvPr id="87" name="object 87"/>
          <p:cNvSpPr/>
          <p:nvPr/>
        </p:nvSpPr>
        <p:spPr>
          <a:xfrm>
            <a:off x="5359282" y="5770337"/>
            <a:ext cx="252955" cy="101180"/>
          </a:xfrm>
          <a:prstGeom prst="rect">
            <a:avLst/>
          </a:prstGeom>
          <a:blipFill>
            <a:blip r:embed="rId12" cstate="print"/>
            <a:stretch>
              <a:fillRect/>
            </a:stretch>
          </a:blipFill>
        </p:spPr>
        <p:txBody>
          <a:bodyPr wrap="square" lIns="0" tIns="0" rIns="0" bIns="0" rtlCol="0"/>
          <a:lstStyle/>
          <a:p>
            <a:endParaRPr/>
          </a:p>
        </p:txBody>
      </p:sp>
      <p:sp>
        <p:nvSpPr>
          <p:cNvPr id="88" name="object 88"/>
          <p:cNvSpPr/>
          <p:nvPr/>
        </p:nvSpPr>
        <p:spPr>
          <a:xfrm>
            <a:off x="5672434" y="5770337"/>
            <a:ext cx="252955" cy="101180"/>
          </a:xfrm>
          <a:prstGeom prst="rect">
            <a:avLst/>
          </a:prstGeom>
          <a:blipFill>
            <a:blip r:embed="rId15" cstate="print"/>
            <a:stretch>
              <a:fillRect/>
            </a:stretch>
          </a:blipFill>
        </p:spPr>
        <p:txBody>
          <a:bodyPr wrap="square" lIns="0" tIns="0" rIns="0" bIns="0" rtlCol="0"/>
          <a:lstStyle/>
          <a:p>
            <a:endParaRPr/>
          </a:p>
        </p:txBody>
      </p:sp>
      <p:sp>
        <p:nvSpPr>
          <p:cNvPr id="89" name="object 89"/>
          <p:cNvSpPr txBox="1"/>
          <p:nvPr/>
        </p:nvSpPr>
        <p:spPr>
          <a:xfrm>
            <a:off x="3924860" y="8655627"/>
            <a:ext cx="400050" cy="201930"/>
          </a:xfrm>
          <a:prstGeom prst="rect">
            <a:avLst/>
          </a:prstGeom>
        </p:spPr>
        <p:txBody>
          <a:bodyPr vert="horz" wrap="square" lIns="0" tIns="13335" rIns="0" bIns="0" rtlCol="0">
            <a:spAutoFit/>
          </a:bodyPr>
          <a:lstStyle/>
          <a:p>
            <a:pPr marL="12700">
              <a:lnSpc>
                <a:spcPct val="100000"/>
              </a:lnSpc>
              <a:spcBef>
                <a:spcPts val="105"/>
              </a:spcBef>
            </a:pPr>
            <a:r>
              <a:rPr sz="1150" spc="-165" dirty="0">
                <a:latin typeface="Arial Black"/>
                <a:cs typeface="Arial Black"/>
              </a:rPr>
              <a:t>Social</a:t>
            </a:r>
            <a:endParaRPr sz="1150">
              <a:latin typeface="Arial Black"/>
              <a:cs typeface="Arial Black"/>
            </a:endParaRPr>
          </a:p>
        </p:txBody>
      </p:sp>
      <p:sp>
        <p:nvSpPr>
          <p:cNvPr id="90" name="object 90"/>
          <p:cNvSpPr/>
          <p:nvPr/>
        </p:nvSpPr>
        <p:spPr>
          <a:xfrm>
            <a:off x="5046129" y="8717629"/>
            <a:ext cx="252945" cy="101180"/>
          </a:xfrm>
          <a:prstGeom prst="rect">
            <a:avLst/>
          </a:prstGeom>
          <a:blipFill>
            <a:blip r:embed="rId46" cstate="print"/>
            <a:stretch>
              <a:fillRect/>
            </a:stretch>
          </a:blipFill>
        </p:spPr>
        <p:txBody>
          <a:bodyPr wrap="square" lIns="0" tIns="0" rIns="0" bIns="0" rtlCol="0"/>
          <a:lstStyle/>
          <a:p>
            <a:endParaRPr/>
          </a:p>
        </p:txBody>
      </p:sp>
      <p:sp>
        <p:nvSpPr>
          <p:cNvPr id="91" name="object 91"/>
          <p:cNvSpPr/>
          <p:nvPr/>
        </p:nvSpPr>
        <p:spPr>
          <a:xfrm>
            <a:off x="5359281" y="8717629"/>
            <a:ext cx="252955" cy="101180"/>
          </a:xfrm>
          <a:prstGeom prst="rect">
            <a:avLst/>
          </a:prstGeom>
          <a:blipFill>
            <a:blip r:embed="rId47" cstate="print"/>
            <a:stretch>
              <a:fillRect/>
            </a:stretch>
          </a:blipFill>
        </p:spPr>
        <p:txBody>
          <a:bodyPr wrap="square" lIns="0" tIns="0" rIns="0" bIns="0" rtlCol="0"/>
          <a:lstStyle/>
          <a:p>
            <a:endParaRPr/>
          </a:p>
        </p:txBody>
      </p:sp>
      <p:sp>
        <p:nvSpPr>
          <p:cNvPr id="92" name="object 92"/>
          <p:cNvSpPr/>
          <p:nvPr/>
        </p:nvSpPr>
        <p:spPr>
          <a:xfrm>
            <a:off x="5672434" y="8717629"/>
            <a:ext cx="252955" cy="101180"/>
          </a:xfrm>
          <a:prstGeom prst="rect">
            <a:avLst/>
          </a:prstGeom>
          <a:blipFill>
            <a:blip r:embed="rId48" cstate="print"/>
            <a:stretch>
              <a:fillRect/>
            </a:stretch>
          </a:blipFill>
        </p:spPr>
        <p:txBody>
          <a:bodyPr wrap="square" lIns="0" tIns="0" rIns="0" bIns="0" rtlCol="0"/>
          <a:lstStyle/>
          <a:p>
            <a:endParaRPr/>
          </a:p>
        </p:txBody>
      </p:sp>
      <p:sp>
        <p:nvSpPr>
          <p:cNvPr id="93" name="object 93"/>
          <p:cNvSpPr txBox="1"/>
          <p:nvPr/>
        </p:nvSpPr>
        <p:spPr>
          <a:xfrm>
            <a:off x="9558280" y="8734552"/>
            <a:ext cx="400050" cy="201930"/>
          </a:xfrm>
          <a:prstGeom prst="rect">
            <a:avLst/>
          </a:prstGeom>
        </p:spPr>
        <p:txBody>
          <a:bodyPr vert="horz" wrap="square" lIns="0" tIns="13335" rIns="0" bIns="0" rtlCol="0">
            <a:spAutoFit/>
          </a:bodyPr>
          <a:lstStyle/>
          <a:p>
            <a:pPr marL="12700">
              <a:lnSpc>
                <a:spcPct val="100000"/>
              </a:lnSpc>
              <a:spcBef>
                <a:spcPts val="105"/>
              </a:spcBef>
            </a:pPr>
            <a:r>
              <a:rPr sz="1150" spc="-165" dirty="0">
                <a:latin typeface="Arial Black"/>
                <a:cs typeface="Arial Black"/>
              </a:rPr>
              <a:t>Social</a:t>
            </a:r>
            <a:endParaRPr sz="1150">
              <a:latin typeface="Arial Black"/>
              <a:cs typeface="Arial Black"/>
            </a:endParaRPr>
          </a:p>
        </p:txBody>
      </p:sp>
      <p:sp>
        <p:nvSpPr>
          <p:cNvPr id="94" name="object 94"/>
          <p:cNvSpPr/>
          <p:nvPr/>
        </p:nvSpPr>
        <p:spPr>
          <a:xfrm>
            <a:off x="10604493" y="8788287"/>
            <a:ext cx="252955" cy="101180"/>
          </a:xfrm>
          <a:prstGeom prst="rect">
            <a:avLst/>
          </a:prstGeom>
          <a:blipFill>
            <a:blip r:embed="rId31" cstate="print"/>
            <a:stretch>
              <a:fillRect/>
            </a:stretch>
          </a:blipFill>
        </p:spPr>
        <p:txBody>
          <a:bodyPr wrap="square" lIns="0" tIns="0" rIns="0" bIns="0" rtlCol="0"/>
          <a:lstStyle/>
          <a:p>
            <a:endParaRPr/>
          </a:p>
        </p:txBody>
      </p:sp>
      <p:sp>
        <p:nvSpPr>
          <p:cNvPr id="95" name="object 95"/>
          <p:cNvSpPr/>
          <p:nvPr/>
        </p:nvSpPr>
        <p:spPr>
          <a:xfrm>
            <a:off x="10917646" y="8788287"/>
            <a:ext cx="252955" cy="101180"/>
          </a:xfrm>
          <a:prstGeom prst="rect">
            <a:avLst/>
          </a:prstGeom>
          <a:blipFill>
            <a:blip r:embed="rId39" cstate="print"/>
            <a:stretch>
              <a:fillRect/>
            </a:stretch>
          </a:blipFill>
        </p:spPr>
        <p:txBody>
          <a:bodyPr wrap="square" lIns="0" tIns="0" rIns="0" bIns="0" rtlCol="0"/>
          <a:lstStyle/>
          <a:p>
            <a:endParaRPr/>
          </a:p>
        </p:txBody>
      </p:sp>
      <p:sp>
        <p:nvSpPr>
          <p:cNvPr id="96" name="object 96"/>
          <p:cNvSpPr/>
          <p:nvPr/>
        </p:nvSpPr>
        <p:spPr>
          <a:xfrm>
            <a:off x="11232118" y="8788297"/>
            <a:ext cx="252955" cy="101180"/>
          </a:xfrm>
          <a:prstGeom prst="rect">
            <a:avLst/>
          </a:prstGeom>
          <a:blipFill>
            <a:blip r:embed="rId49" cstate="print"/>
            <a:stretch>
              <a:fillRect/>
            </a:stretch>
          </a:blipFill>
        </p:spPr>
        <p:txBody>
          <a:bodyPr wrap="square" lIns="0" tIns="0" rIns="0" bIns="0" rtlCol="0"/>
          <a:lstStyle/>
          <a:p>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862289" y="0"/>
            <a:ext cx="7241810" cy="11308556"/>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2130317" y="939849"/>
            <a:ext cx="8502290" cy="417422"/>
          </a:xfrm>
          <a:prstGeom prst="rect">
            <a:avLst/>
          </a:prstGeom>
        </p:spPr>
        <p:txBody>
          <a:bodyPr vert="horz" wrap="square" lIns="0" tIns="17145" rIns="0" bIns="0" rtlCol="0">
            <a:spAutoFit/>
          </a:bodyPr>
          <a:lstStyle/>
          <a:p>
            <a:pPr marL="12700">
              <a:lnSpc>
                <a:spcPct val="100000"/>
              </a:lnSpc>
              <a:spcBef>
                <a:spcPts val="135"/>
              </a:spcBef>
              <a:tabLst>
                <a:tab pos="1709420" algn="l"/>
              </a:tabLst>
            </a:pPr>
            <a:r>
              <a:rPr lang="fr-FR" sz="2600" spc="130" dirty="0">
                <a:solidFill>
                  <a:schemeClr val="tx1"/>
                </a:solidFill>
              </a:rPr>
              <a:t>Des jeux pour </a:t>
            </a:r>
            <a:r>
              <a:rPr lang="fr-FR" sz="2600" spc="130" dirty="0"/>
              <a:t>encourager</a:t>
            </a:r>
            <a:r>
              <a:rPr lang="fr-FR" sz="2600" spc="130" dirty="0">
                <a:solidFill>
                  <a:schemeClr val="tx1"/>
                </a:solidFill>
              </a:rPr>
              <a:t> </a:t>
            </a:r>
            <a:r>
              <a:rPr lang="fr-FR" sz="2600" spc="130" dirty="0"/>
              <a:t>le mouvement</a:t>
            </a:r>
            <a:endParaRPr sz="2600" dirty="0"/>
          </a:p>
        </p:txBody>
      </p:sp>
      <p:sp>
        <p:nvSpPr>
          <p:cNvPr id="4" name="object 4"/>
          <p:cNvSpPr/>
          <p:nvPr/>
        </p:nvSpPr>
        <p:spPr>
          <a:xfrm>
            <a:off x="1335522" y="945206"/>
            <a:ext cx="633003" cy="443368"/>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1366736" y="3779483"/>
            <a:ext cx="4973320" cy="443070"/>
          </a:xfrm>
          <a:prstGeom prst="rect">
            <a:avLst/>
          </a:prstGeom>
        </p:spPr>
        <p:txBody>
          <a:bodyPr vert="horz" wrap="square" lIns="0" tIns="12065" rIns="0" bIns="0" rtlCol="0">
            <a:spAutoFit/>
          </a:bodyPr>
          <a:lstStyle/>
          <a:p>
            <a:pPr marL="12700">
              <a:lnSpc>
                <a:spcPct val="100000"/>
              </a:lnSpc>
              <a:spcBef>
                <a:spcPts val="95"/>
              </a:spcBef>
            </a:pPr>
            <a:r>
              <a:rPr lang="fr-FR" sz="1400" spc="-195" dirty="0">
                <a:solidFill>
                  <a:srgbClr val="585858"/>
                </a:solidFill>
                <a:latin typeface="Arial Black"/>
                <a:cs typeface="Arial Black"/>
              </a:rPr>
              <a:t>Déplacez-vous pour faire éclater les ballons qui s'envolent dans toutes les directions.</a:t>
            </a:r>
          </a:p>
        </p:txBody>
      </p:sp>
      <p:sp>
        <p:nvSpPr>
          <p:cNvPr id="6" name="object 6"/>
          <p:cNvSpPr txBox="1"/>
          <p:nvPr/>
        </p:nvSpPr>
        <p:spPr>
          <a:xfrm>
            <a:off x="1366736" y="4147868"/>
            <a:ext cx="4869180" cy="481965"/>
          </a:xfrm>
          <a:prstGeom prst="rect">
            <a:avLst/>
          </a:prstGeom>
        </p:spPr>
        <p:txBody>
          <a:bodyPr vert="horz" wrap="square" lIns="0" tIns="12700" rIns="0" bIns="0" rtlCol="0">
            <a:spAutoFit/>
          </a:bodyPr>
          <a:lstStyle/>
          <a:p>
            <a:pPr marL="12700" marR="5080">
              <a:lnSpc>
                <a:spcPct val="106900"/>
              </a:lnSpc>
              <a:spcBef>
                <a:spcPts val="100"/>
              </a:spcBef>
            </a:pPr>
            <a:r>
              <a:rPr lang="fr-FR" sz="1400" spc="-235" dirty="0">
                <a:solidFill>
                  <a:srgbClr val="585858"/>
                </a:solidFill>
                <a:latin typeface="Arial Black"/>
                <a:cs typeface="Arial Black"/>
              </a:rPr>
              <a:t>Gardez un œil sur le nombre de ballons que vous faites éclater et sur la couleur qui suscite le plus d'action.</a:t>
            </a:r>
          </a:p>
        </p:txBody>
      </p:sp>
      <p:sp>
        <p:nvSpPr>
          <p:cNvPr id="7" name="object 7"/>
          <p:cNvSpPr/>
          <p:nvPr/>
        </p:nvSpPr>
        <p:spPr>
          <a:xfrm>
            <a:off x="1279070" y="2045592"/>
            <a:ext cx="2712085" cy="1774825"/>
          </a:xfrm>
          <a:custGeom>
            <a:avLst/>
            <a:gdLst/>
            <a:ahLst/>
            <a:cxnLst/>
            <a:rect l="l" t="t" r="r" b="b"/>
            <a:pathLst>
              <a:path w="2712085" h="1774825">
                <a:moveTo>
                  <a:pt x="0" y="0"/>
                </a:moveTo>
                <a:lnTo>
                  <a:pt x="2711959" y="0"/>
                </a:lnTo>
                <a:lnTo>
                  <a:pt x="2711959" y="1774815"/>
                </a:lnTo>
                <a:lnTo>
                  <a:pt x="0" y="1774815"/>
                </a:lnTo>
                <a:lnTo>
                  <a:pt x="0" y="0"/>
                </a:lnTo>
                <a:close/>
              </a:path>
            </a:pathLst>
          </a:custGeom>
          <a:solidFill>
            <a:srgbClr val="000000">
              <a:alpha val="19999"/>
            </a:srgbClr>
          </a:solidFill>
        </p:spPr>
        <p:txBody>
          <a:bodyPr wrap="square" lIns="0" tIns="0" rIns="0" bIns="0" rtlCol="0"/>
          <a:lstStyle/>
          <a:p>
            <a:endParaRPr/>
          </a:p>
        </p:txBody>
      </p:sp>
      <p:sp>
        <p:nvSpPr>
          <p:cNvPr id="8" name="object 8"/>
          <p:cNvSpPr/>
          <p:nvPr/>
        </p:nvSpPr>
        <p:spPr>
          <a:xfrm>
            <a:off x="1382732" y="2149243"/>
            <a:ext cx="2356578" cy="1419024"/>
          </a:xfrm>
          <a:prstGeom prst="rect">
            <a:avLst/>
          </a:prstGeom>
          <a:blipFill>
            <a:blip r:embed="rId4" cstate="print"/>
            <a:stretch>
              <a:fillRect/>
            </a:stretch>
          </a:blipFill>
        </p:spPr>
        <p:txBody>
          <a:bodyPr wrap="square" lIns="0" tIns="0" rIns="0" bIns="0" rtlCol="0"/>
          <a:lstStyle/>
          <a:p>
            <a:endParaRPr/>
          </a:p>
        </p:txBody>
      </p:sp>
      <p:sp>
        <p:nvSpPr>
          <p:cNvPr id="9" name="object 9"/>
          <p:cNvSpPr txBox="1"/>
          <p:nvPr/>
        </p:nvSpPr>
        <p:spPr>
          <a:xfrm>
            <a:off x="1370033" y="6826561"/>
            <a:ext cx="4950460" cy="443070"/>
          </a:xfrm>
          <a:prstGeom prst="rect">
            <a:avLst/>
          </a:prstGeom>
        </p:spPr>
        <p:txBody>
          <a:bodyPr vert="horz" wrap="square" lIns="0" tIns="12065" rIns="0" bIns="0" rtlCol="0">
            <a:spAutoFit/>
          </a:bodyPr>
          <a:lstStyle/>
          <a:p>
            <a:pPr marL="12700">
              <a:lnSpc>
                <a:spcPct val="100000"/>
              </a:lnSpc>
              <a:spcBef>
                <a:spcPts val="95"/>
              </a:spcBef>
            </a:pPr>
            <a:r>
              <a:rPr lang="fr-FR" sz="1400" spc="-195" dirty="0">
                <a:solidFill>
                  <a:srgbClr val="585858"/>
                </a:solidFill>
                <a:latin typeface="Arial Black"/>
                <a:cs typeface="Arial Black"/>
              </a:rPr>
              <a:t>Déplacez-vous aussi vite que possible et ramassez autant d'œufs que possible.</a:t>
            </a:r>
          </a:p>
        </p:txBody>
      </p:sp>
      <p:sp>
        <p:nvSpPr>
          <p:cNvPr id="10" name="object 10"/>
          <p:cNvSpPr txBox="1"/>
          <p:nvPr/>
        </p:nvSpPr>
        <p:spPr>
          <a:xfrm>
            <a:off x="1355265" y="7274379"/>
            <a:ext cx="3053160" cy="227626"/>
          </a:xfrm>
          <a:prstGeom prst="rect">
            <a:avLst/>
          </a:prstGeom>
        </p:spPr>
        <p:txBody>
          <a:bodyPr vert="horz" wrap="square" lIns="0" tIns="12065" rIns="0" bIns="0" rtlCol="0">
            <a:spAutoFit/>
          </a:bodyPr>
          <a:lstStyle/>
          <a:p>
            <a:pPr marL="12700">
              <a:lnSpc>
                <a:spcPct val="100000"/>
              </a:lnSpc>
              <a:spcBef>
                <a:spcPts val="95"/>
              </a:spcBef>
            </a:pPr>
            <a:r>
              <a:rPr lang="fr-FR" sz="1400" spc="-210" dirty="0">
                <a:solidFill>
                  <a:srgbClr val="585858"/>
                </a:solidFill>
                <a:latin typeface="Arial Black"/>
                <a:cs typeface="Arial Black"/>
              </a:rPr>
              <a:t>Assurez-vous de ne pas frapper le lapin.</a:t>
            </a:r>
          </a:p>
        </p:txBody>
      </p:sp>
      <p:sp>
        <p:nvSpPr>
          <p:cNvPr id="11" name="object 11"/>
          <p:cNvSpPr/>
          <p:nvPr/>
        </p:nvSpPr>
        <p:spPr>
          <a:xfrm>
            <a:off x="1279070" y="5092672"/>
            <a:ext cx="2712085" cy="1774825"/>
          </a:xfrm>
          <a:custGeom>
            <a:avLst/>
            <a:gdLst/>
            <a:ahLst/>
            <a:cxnLst/>
            <a:rect l="l" t="t" r="r" b="b"/>
            <a:pathLst>
              <a:path w="2712085" h="1774825">
                <a:moveTo>
                  <a:pt x="0" y="0"/>
                </a:moveTo>
                <a:lnTo>
                  <a:pt x="2711959" y="0"/>
                </a:lnTo>
                <a:lnTo>
                  <a:pt x="2711959" y="1774815"/>
                </a:lnTo>
                <a:lnTo>
                  <a:pt x="0" y="1774815"/>
                </a:lnTo>
                <a:lnTo>
                  <a:pt x="0" y="0"/>
                </a:lnTo>
                <a:close/>
              </a:path>
            </a:pathLst>
          </a:custGeom>
          <a:solidFill>
            <a:srgbClr val="000000">
              <a:alpha val="19999"/>
            </a:srgbClr>
          </a:solidFill>
        </p:spPr>
        <p:txBody>
          <a:bodyPr wrap="square" lIns="0" tIns="0" rIns="0" bIns="0" rtlCol="0"/>
          <a:lstStyle/>
          <a:p>
            <a:endParaRPr/>
          </a:p>
        </p:txBody>
      </p:sp>
      <p:sp>
        <p:nvSpPr>
          <p:cNvPr id="12" name="object 12"/>
          <p:cNvSpPr/>
          <p:nvPr/>
        </p:nvSpPr>
        <p:spPr>
          <a:xfrm>
            <a:off x="1382732" y="5196329"/>
            <a:ext cx="2356578" cy="1419014"/>
          </a:xfrm>
          <a:prstGeom prst="rect">
            <a:avLst/>
          </a:prstGeom>
          <a:blipFill>
            <a:blip r:embed="rId5" cstate="print"/>
            <a:stretch>
              <a:fillRect/>
            </a:stretch>
          </a:blipFill>
        </p:spPr>
        <p:txBody>
          <a:bodyPr wrap="square" lIns="0" tIns="0" rIns="0" bIns="0" rtlCol="0"/>
          <a:lstStyle/>
          <a:p>
            <a:endParaRPr/>
          </a:p>
        </p:txBody>
      </p:sp>
      <p:sp>
        <p:nvSpPr>
          <p:cNvPr id="13" name="object 13"/>
          <p:cNvSpPr txBox="1"/>
          <p:nvPr/>
        </p:nvSpPr>
        <p:spPr>
          <a:xfrm>
            <a:off x="1370033" y="9873643"/>
            <a:ext cx="4237990" cy="443070"/>
          </a:xfrm>
          <a:prstGeom prst="rect">
            <a:avLst/>
          </a:prstGeom>
        </p:spPr>
        <p:txBody>
          <a:bodyPr vert="horz" wrap="square" lIns="0" tIns="12065" rIns="0" bIns="0" rtlCol="0">
            <a:spAutoFit/>
          </a:bodyPr>
          <a:lstStyle/>
          <a:p>
            <a:pPr marL="12700">
              <a:lnSpc>
                <a:spcPct val="100000"/>
              </a:lnSpc>
              <a:spcBef>
                <a:spcPts val="95"/>
              </a:spcBef>
            </a:pPr>
            <a:r>
              <a:rPr lang="fr-FR" sz="1400" spc="-170">
                <a:solidFill>
                  <a:srgbClr val="585858"/>
                </a:solidFill>
                <a:latin typeface="Arial Black"/>
                <a:cs typeface="Arial Black"/>
              </a:rPr>
              <a:t>Poursuivre les </a:t>
            </a:r>
            <a:r>
              <a:rPr lang="fr-FR" sz="1400" spc="-170" dirty="0">
                <a:solidFill>
                  <a:srgbClr val="585858"/>
                </a:solidFill>
                <a:latin typeface="Arial Black"/>
                <a:cs typeface="Arial Black"/>
              </a:rPr>
              <a:t>nombres en mouvement, c'est facile et amusant.</a:t>
            </a:r>
          </a:p>
        </p:txBody>
      </p:sp>
      <p:sp>
        <p:nvSpPr>
          <p:cNvPr id="14" name="object 14"/>
          <p:cNvSpPr txBox="1"/>
          <p:nvPr/>
        </p:nvSpPr>
        <p:spPr>
          <a:xfrm>
            <a:off x="1382732" y="10302902"/>
            <a:ext cx="4379595" cy="443070"/>
          </a:xfrm>
          <a:prstGeom prst="rect">
            <a:avLst/>
          </a:prstGeom>
        </p:spPr>
        <p:txBody>
          <a:bodyPr vert="horz" wrap="square" lIns="0" tIns="12065" rIns="0" bIns="0" rtlCol="0">
            <a:spAutoFit/>
          </a:bodyPr>
          <a:lstStyle/>
          <a:p>
            <a:pPr marL="12700">
              <a:lnSpc>
                <a:spcPct val="100000"/>
              </a:lnSpc>
              <a:spcBef>
                <a:spcPts val="95"/>
              </a:spcBef>
            </a:pPr>
            <a:r>
              <a:rPr lang="fr-FR" sz="1400" spc="-180" dirty="0">
                <a:solidFill>
                  <a:srgbClr val="585858"/>
                </a:solidFill>
                <a:latin typeface="Arial Black"/>
                <a:cs typeface="Arial Black"/>
              </a:rPr>
              <a:t>Vous améliorerez ainsi votre endurance et votre forme physique tout en jouant.</a:t>
            </a:r>
          </a:p>
        </p:txBody>
      </p:sp>
      <p:sp>
        <p:nvSpPr>
          <p:cNvPr id="15" name="object 15"/>
          <p:cNvSpPr/>
          <p:nvPr/>
        </p:nvSpPr>
        <p:spPr>
          <a:xfrm>
            <a:off x="1279070" y="8139751"/>
            <a:ext cx="2712085" cy="1774825"/>
          </a:xfrm>
          <a:custGeom>
            <a:avLst/>
            <a:gdLst/>
            <a:ahLst/>
            <a:cxnLst/>
            <a:rect l="l" t="t" r="r" b="b"/>
            <a:pathLst>
              <a:path w="2712085" h="1774825">
                <a:moveTo>
                  <a:pt x="0" y="0"/>
                </a:moveTo>
                <a:lnTo>
                  <a:pt x="2711959" y="0"/>
                </a:lnTo>
                <a:lnTo>
                  <a:pt x="2711959" y="1774815"/>
                </a:lnTo>
                <a:lnTo>
                  <a:pt x="0" y="1774815"/>
                </a:lnTo>
                <a:lnTo>
                  <a:pt x="0" y="0"/>
                </a:lnTo>
                <a:close/>
              </a:path>
            </a:pathLst>
          </a:custGeom>
          <a:solidFill>
            <a:srgbClr val="000000">
              <a:alpha val="19999"/>
            </a:srgbClr>
          </a:solidFill>
        </p:spPr>
        <p:txBody>
          <a:bodyPr wrap="square" lIns="0" tIns="0" rIns="0" bIns="0" rtlCol="0"/>
          <a:lstStyle/>
          <a:p>
            <a:endParaRPr/>
          </a:p>
        </p:txBody>
      </p:sp>
      <p:sp>
        <p:nvSpPr>
          <p:cNvPr id="16" name="object 16"/>
          <p:cNvSpPr/>
          <p:nvPr/>
        </p:nvSpPr>
        <p:spPr>
          <a:xfrm>
            <a:off x="1382732" y="8243408"/>
            <a:ext cx="2356578" cy="1419014"/>
          </a:xfrm>
          <a:prstGeom prst="rect">
            <a:avLst/>
          </a:prstGeom>
          <a:blipFill>
            <a:blip r:embed="rId6" cstate="print"/>
            <a:stretch>
              <a:fillRect/>
            </a:stretch>
          </a:blipFill>
        </p:spPr>
        <p:txBody>
          <a:bodyPr wrap="square" lIns="0" tIns="0" rIns="0" bIns="0" rtlCol="0"/>
          <a:lstStyle/>
          <a:p>
            <a:endParaRPr/>
          </a:p>
        </p:txBody>
      </p:sp>
      <p:sp>
        <p:nvSpPr>
          <p:cNvPr id="17" name="object 17"/>
          <p:cNvSpPr txBox="1"/>
          <p:nvPr/>
        </p:nvSpPr>
        <p:spPr>
          <a:xfrm>
            <a:off x="4004497" y="2154231"/>
            <a:ext cx="1024255" cy="319405"/>
          </a:xfrm>
          <a:prstGeom prst="rect">
            <a:avLst/>
          </a:prstGeom>
        </p:spPr>
        <p:txBody>
          <a:bodyPr vert="horz" wrap="square" lIns="0" tIns="15875" rIns="0" bIns="0" rtlCol="0">
            <a:spAutoFit/>
          </a:bodyPr>
          <a:lstStyle/>
          <a:p>
            <a:pPr marL="12700">
              <a:lnSpc>
                <a:spcPct val="100000"/>
              </a:lnSpc>
              <a:spcBef>
                <a:spcPts val="125"/>
              </a:spcBef>
            </a:pPr>
            <a:r>
              <a:rPr sz="1900" b="1" spc="95" dirty="0" err="1">
                <a:solidFill>
                  <a:srgbClr val="202020"/>
                </a:solidFill>
                <a:latin typeface="Trebuchet MS"/>
                <a:cs typeface="Trebuchet MS"/>
              </a:rPr>
              <a:t>B</a:t>
            </a:r>
            <a:r>
              <a:rPr sz="1900" b="1" spc="40" dirty="0" err="1">
                <a:solidFill>
                  <a:srgbClr val="202020"/>
                </a:solidFill>
                <a:latin typeface="Trebuchet MS"/>
                <a:cs typeface="Trebuchet MS"/>
              </a:rPr>
              <a:t>all</a:t>
            </a:r>
            <a:r>
              <a:rPr sz="1900" b="1" spc="75" dirty="0" err="1">
                <a:solidFill>
                  <a:srgbClr val="202020"/>
                </a:solidFill>
                <a:latin typeface="Trebuchet MS"/>
                <a:cs typeface="Trebuchet MS"/>
              </a:rPr>
              <a:t>o</a:t>
            </a:r>
            <a:r>
              <a:rPr sz="1900" b="1" spc="65" dirty="0" err="1">
                <a:solidFill>
                  <a:srgbClr val="202020"/>
                </a:solidFill>
                <a:latin typeface="Trebuchet MS"/>
                <a:cs typeface="Trebuchet MS"/>
              </a:rPr>
              <a:t>ns</a:t>
            </a:r>
            <a:endParaRPr sz="1900" dirty="0">
              <a:latin typeface="Trebuchet MS"/>
              <a:cs typeface="Trebuchet MS"/>
            </a:endParaRPr>
          </a:p>
        </p:txBody>
      </p:sp>
      <p:sp>
        <p:nvSpPr>
          <p:cNvPr id="18" name="object 18"/>
          <p:cNvSpPr txBox="1"/>
          <p:nvPr/>
        </p:nvSpPr>
        <p:spPr>
          <a:xfrm>
            <a:off x="3956273" y="3108923"/>
            <a:ext cx="640715" cy="201930"/>
          </a:xfrm>
          <a:prstGeom prst="rect">
            <a:avLst/>
          </a:prstGeom>
        </p:spPr>
        <p:txBody>
          <a:bodyPr vert="horz" wrap="square" lIns="0" tIns="13335" rIns="0" bIns="0" rtlCol="0">
            <a:spAutoFit/>
          </a:bodyPr>
          <a:lstStyle/>
          <a:p>
            <a:pPr marL="12700">
              <a:lnSpc>
                <a:spcPct val="100000"/>
              </a:lnSpc>
              <a:spcBef>
                <a:spcPts val="105"/>
              </a:spcBef>
            </a:pPr>
            <a:r>
              <a:rPr sz="1150" spc="-120" dirty="0">
                <a:latin typeface="Arial Black"/>
                <a:cs typeface="Arial Black"/>
              </a:rPr>
              <a:t>Attention</a:t>
            </a:r>
            <a:endParaRPr sz="1150">
              <a:latin typeface="Arial Black"/>
              <a:cs typeface="Arial Black"/>
            </a:endParaRPr>
          </a:p>
        </p:txBody>
      </p:sp>
      <p:sp>
        <p:nvSpPr>
          <p:cNvPr id="19" name="object 19"/>
          <p:cNvSpPr txBox="1"/>
          <p:nvPr/>
        </p:nvSpPr>
        <p:spPr>
          <a:xfrm>
            <a:off x="3956273" y="2888301"/>
            <a:ext cx="400050" cy="201930"/>
          </a:xfrm>
          <a:prstGeom prst="rect">
            <a:avLst/>
          </a:prstGeom>
        </p:spPr>
        <p:txBody>
          <a:bodyPr vert="horz" wrap="square" lIns="0" tIns="13335" rIns="0" bIns="0" rtlCol="0">
            <a:spAutoFit/>
          </a:bodyPr>
          <a:lstStyle/>
          <a:p>
            <a:pPr marL="12700">
              <a:lnSpc>
                <a:spcPct val="100000"/>
              </a:lnSpc>
              <a:spcBef>
                <a:spcPts val="105"/>
              </a:spcBef>
            </a:pPr>
            <a:r>
              <a:rPr sz="1150" spc="-165" dirty="0">
                <a:latin typeface="Arial Black"/>
                <a:cs typeface="Arial Black"/>
              </a:rPr>
              <a:t>Social</a:t>
            </a:r>
            <a:endParaRPr sz="1150">
              <a:latin typeface="Arial Black"/>
              <a:cs typeface="Arial Black"/>
            </a:endParaRPr>
          </a:p>
        </p:txBody>
      </p:sp>
      <p:sp>
        <p:nvSpPr>
          <p:cNvPr id="20" name="object 20"/>
          <p:cNvSpPr/>
          <p:nvPr/>
        </p:nvSpPr>
        <p:spPr>
          <a:xfrm>
            <a:off x="5002486" y="2941973"/>
            <a:ext cx="252955" cy="101190"/>
          </a:xfrm>
          <a:prstGeom prst="rect">
            <a:avLst/>
          </a:prstGeom>
          <a:blipFill>
            <a:blip r:embed="rId7" cstate="print"/>
            <a:stretch>
              <a:fillRect/>
            </a:stretch>
          </a:blipFill>
        </p:spPr>
        <p:txBody>
          <a:bodyPr wrap="square" lIns="0" tIns="0" rIns="0" bIns="0" rtlCol="0"/>
          <a:lstStyle/>
          <a:p>
            <a:endParaRPr/>
          </a:p>
        </p:txBody>
      </p:sp>
      <p:sp>
        <p:nvSpPr>
          <p:cNvPr id="21" name="object 21"/>
          <p:cNvSpPr/>
          <p:nvPr/>
        </p:nvSpPr>
        <p:spPr>
          <a:xfrm>
            <a:off x="5315639" y="2941973"/>
            <a:ext cx="252955" cy="101190"/>
          </a:xfrm>
          <a:prstGeom prst="rect">
            <a:avLst/>
          </a:prstGeom>
          <a:blipFill>
            <a:blip r:embed="rId8" cstate="print"/>
            <a:stretch>
              <a:fillRect/>
            </a:stretch>
          </a:blipFill>
        </p:spPr>
        <p:txBody>
          <a:bodyPr wrap="square" lIns="0" tIns="0" rIns="0" bIns="0" rtlCol="0"/>
          <a:lstStyle/>
          <a:p>
            <a:endParaRPr/>
          </a:p>
        </p:txBody>
      </p:sp>
      <p:sp>
        <p:nvSpPr>
          <p:cNvPr id="22" name="object 22"/>
          <p:cNvSpPr txBox="1"/>
          <p:nvPr/>
        </p:nvSpPr>
        <p:spPr>
          <a:xfrm>
            <a:off x="3956273" y="2628172"/>
            <a:ext cx="846627" cy="190437"/>
          </a:xfrm>
          <a:prstGeom prst="rect">
            <a:avLst/>
          </a:prstGeom>
        </p:spPr>
        <p:txBody>
          <a:bodyPr vert="horz" wrap="square" lIns="0" tIns="13335" rIns="0" bIns="0" rtlCol="0">
            <a:spAutoFit/>
          </a:bodyPr>
          <a:lstStyle/>
          <a:p>
            <a:pPr marL="12700">
              <a:lnSpc>
                <a:spcPct val="100000"/>
              </a:lnSpc>
              <a:spcBef>
                <a:spcPts val="105"/>
              </a:spcBef>
            </a:pPr>
            <a:r>
              <a:rPr lang="fr-FR" sz="1150" spc="-135" dirty="0">
                <a:latin typeface="Arial Black"/>
                <a:cs typeface="Arial Black"/>
              </a:rPr>
              <a:t>Mouvement</a:t>
            </a:r>
            <a:endParaRPr sz="1150" dirty="0">
              <a:latin typeface="Arial Black"/>
              <a:cs typeface="Arial Black"/>
            </a:endParaRPr>
          </a:p>
        </p:txBody>
      </p:sp>
      <p:sp>
        <p:nvSpPr>
          <p:cNvPr id="23" name="object 23"/>
          <p:cNvSpPr/>
          <p:nvPr/>
        </p:nvSpPr>
        <p:spPr>
          <a:xfrm>
            <a:off x="5002486" y="2715614"/>
            <a:ext cx="252955" cy="101190"/>
          </a:xfrm>
          <a:prstGeom prst="rect">
            <a:avLst/>
          </a:prstGeom>
          <a:blipFill>
            <a:blip r:embed="rId7" cstate="print"/>
            <a:stretch>
              <a:fillRect/>
            </a:stretch>
          </a:blipFill>
        </p:spPr>
        <p:txBody>
          <a:bodyPr wrap="square" lIns="0" tIns="0" rIns="0" bIns="0" rtlCol="0"/>
          <a:lstStyle/>
          <a:p>
            <a:endParaRPr/>
          </a:p>
        </p:txBody>
      </p:sp>
      <p:sp>
        <p:nvSpPr>
          <p:cNvPr id="24" name="object 24"/>
          <p:cNvSpPr/>
          <p:nvPr/>
        </p:nvSpPr>
        <p:spPr>
          <a:xfrm>
            <a:off x="5315639" y="2715614"/>
            <a:ext cx="252955" cy="101190"/>
          </a:xfrm>
          <a:prstGeom prst="rect">
            <a:avLst/>
          </a:prstGeom>
          <a:blipFill>
            <a:blip r:embed="rId9" cstate="print"/>
            <a:stretch>
              <a:fillRect/>
            </a:stretch>
          </a:blipFill>
        </p:spPr>
        <p:txBody>
          <a:bodyPr wrap="square" lIns="0" tIns="0" rIns="0" bIns="0" rtlCol="0"/>
          <a:lstStyle/>
          <a:p>
            <a:endParaRPr/>
          </a:p>
        </p:txBody>
      </p:sp>
      <p:sp>
        <p:nvSpPr>
          <p:cNvPr id="25" name="object 25"/>
          <p:cNvSpPr/>
          <p:nvPr/>
        </p:nvSpPr>
        <p:spPr>
          <a:xfrm>
            <a:off x="5628802" y="2715614"/>
            <a:ext cx="252945" cy="101190"/>
          </a:xfrm>
          <a:prstGeom prst="rect">
            <a:avLst/>
          </a:prstGeom>
          <a:blipFill>
            <a:blip r:embed="rId10" cstate="print"/>
            <a:stretch>
              <a:fillRect/>
            </a:stretch>
          </a:blipFill>
        </p:spPr>
        <p:txBody>
          <a:bodyPr wrap="square" lIns="0" tIns="0" rIns="0" bIns="0" rtlCol="0"/>
          <a:lstStyle/>
          <a:p>
            <a:endParaRPr/>
          </a:p>
        </p:txBody>
      </p:sp>
      <p:sp>
        <p:nvSpPr>
          <p:cNvPr id="26" name="object 26"/>
          <p:cNvSpPr/>
          <p:nvPr/>
        </p:nvSpPr>
        <p:spPr>
          <a:xfrm>
            <a:off x="5002486" y="3167034"/>
            <a:ext cx="252955" cy="101180"/>
          </a:xfrm>
          <a:prstGeom prst="rect">
            <a:avLst/>
          </a:prstGeom>
          <a:blipFill>
            <a:blip r:embed="rId11" cstate="print"/>
            <a:stretch>
              <a:fillRect/>
            </a:stretch>
          </a:blipFill>
        </p:spPr>
        <p:txBody>
          <a:bodyPr wrap="square" lIns="0" tIns="0" rIns="0" bIns="0" rtlCol="0"/>
          <a:lstStyle/>
          <a:p>
            <a:endParaRPr/>
          </a:p>
        </p:txBody>
      </p:sp>
      <p:sp>
        <p:nvSpPr>
          <p:cNvPr id="27" name="object 27"/>
          <p:cNvSpPr txBox="1"/>
          <p:nvPr/>
        </p:nvSpPr>
        <p:spPr>
          <a:xfrm>
            <a:off x="3934012" y="5178441"/>
            <a:ext cx="2301904" cy="308418"/>
          </a:xfrm>
          <a:prstGeom prst="rect">
            <a:avLst/>
          </a:prstGeom>
        </p:spPr>
        <p:txBody>
          <a:bodyPr vert="horz" wrap="square" lIns="0" tIns="15875" rIns="0" bIns="0" rtlCol="0">
            <a:spAutoFit/>
          </a:bodyPr>
          <a:lstStyle/>
          <a:p>
            <a:pPr marL="12700">
              <a:lnSpc>
                <a:spcPct val="100000"/>
              </a:lnSpc>
              <a:spcBef>
                <a:spcPts val="125"/>
              </a:spcBef>
            </a:pPr>
            <a:r>
              <a:rPr lang="fr-CA" sz="1900" b="1" spc="-45" dirty="0">
                <a:solidFill>
                  <a:srgbClr val="202020"/>
                </a:solidFill>
                <a:latin typeface="Trebuchet MS"/>
                <a:cs typeface="Trebuchet MS"/>
              </a:rPr>
              <a:t>La chasse aux œufs</a:t>
            </a:r>
            <a:endParaRPr sz="1900" dirty="0">
              <a:latin typeface="Trebuchet MS"/>
              <a:cs typeface="Trebuchet MS"/>
            </a:endParaRPr>
          </a:p>
        </p:txBody>
      </p:sp>
      <p:sp>
        <p:nvSpPr>
          <p:cNvPr id="28" name="object 28"/>
          <p:cNvSpPr txBox="1"/>
          <p:nvPr/>
        </p:nvSpPr>
        <p:spPr>
          <a:xfrm>
            <a:off x="3956273" y="6158443"/>
            <a:ext cx="400050" cy="201930"/>
          </a:xfrm>
          <a:prstGeom prst="rect">
            <a:avLst/>
          </a:prstGeom>
        </p:spPr>
        <p:txBody>
          <a:bodyPr vert="horz" wrap="square" lIns="0" tIns="13335" rIns="0" bIns="0" rtlCol="0">
            <a:spAutoFit/>
          </a:bodyPr>
          <a:lstStyle/>
          <a:p>
            <a:pPr marL="12700">
              <a:lnSpc>
                <a:spcPct val="100000"/>
              </a:lnSpc>
              <a:spcBef>
                <a:spcPts val="105"/>
              </a:spcBef>
            </a:pPr>
            <a:r>
              <a:rPr sz="1150" spc="-165" dirty="0">
                <a:latin typeface="Arial Black"/>
                <a:cs typeface="Arial Black"/>
              </a:rPr>
              <a:t>Social</a:t>
            </a:r>
            <a:endParaRPr sz="1150">
              <a:latin typeface="Arial Black"/>
              <a:cs typeface="Arial Black"/>
            </a:endParaRPr>
          </a:p>
        </p:txBody>
      </p:sp>
      <p:sp>
        <p:nvSpPr>
          <p:cNvPr id="29" name="object 29"/>
          <p:cNvSpPr txBox="1"/>
          <p:nvPr/>
        </p:nvSpPr>
        <p:spPr>
          <a:xfrm>
            <a:off x="3956273" y="6392257"/>
            <a:ext cx="640715" cy="201930"/>
          </a:xfrm>
          <a:prstGeom prst="rect">
            <a:avLst/>
          </a:prstGeom>
        </p:spPr>
        <p:txBody>
          <a:bodyPr vert="horz" wrap="square" lIns="0" tIns="13335" rIns="0" bIns="0" rtlCol="0">
            <a:spAutoFit/>
          </a:bodyPr>
          <a:lstStyle/>
          <a:p>
            <a:pPr marL="12700">
              <a:lnSpc>
                <a:spcPct val="100000"/>
              </a:lnSpc>
              <a:spcBef>
                <a:spcPts val="105"/>
              </a:spcBef>
            </a:pPr>
            <a:r>
              <a:rPr sz="1150" spc="-120" dirty="0">
                <a:latin typeface="Arial Black"/>
                <a:cs typeface="Arial Black"/>
              </a:rPr>
              <a:t>Attention</a:t>
            </a:r>
            <a:endParaRPr sz="1150">
              <a:latin typeface="Arial Black"/>
              <a:cs typeface="Arial Black"/>
            </a:endParaRPr>
          </a:p>
        </p:txBody>
      </p:sp>
      <p:sp>
        <p:nvSpPr>
          <p:cNvPr id="30" name="object 30"/>
          <p:cNvSpPr txBox="1"/>
          <p:nvPr/>
        </p:nvSpPr>
        <p:spPr>
          <a:xfrm>
            <a:off x="3956273" y="5916888"/>
            <a:ext cx="661198" cy="190437"/>
          </a:xfrm>
          <a:prstGeom prst="rect">
            <a:avLst/>
          </a:prstGeom>
        </p:spPr>
        <p:txBody>
          <a:bodyPr vert="horz" wrap="square" lIns="0" tIns="13335" rIns="0" bIns="0" rtlCol="0">
            <a:spAutoFit/>
          </a:bodyPr>
          <a:lstStyle/>
          <a:p>
            <a:pPr marL="12700">
              <a:lnSpc>
                <a:spcPct val="100000"/>
              </a:lnSpc>
              <a:spcBef>
                <a:spcPts val="105"/>
              </a:spcBef>
            </a:pPr>
            <a:r>
              <a:rPr lang="fr-FR" sz="1150" spc="-135" dirty="0">
                <a:latin typeface="Arial Black"/>
                <a:cs typeface="Arial Black"/>
              </a:rPr>
              <a:t>Mémoire</a:t>
            </a:r>
            <a:endParaRPr sz="1150" dirty="0">
              <a:latin typeface="Arial Black"/>
              <a:cs typeface="Arial Black"/>
            </a:endParaRPr>
          </a:p>
        </p:txBody>
      </p:sp>
      <p:sp>
        <p:nvSpPr>
          <p:cNvPr id="31" name="object 31"/>
          <p:cNvSpPr/>
          <p:nvPr/>
        </p:nvSpPr>
        <p:spPr>
          <a:xfrm>
            <a:off x="5077541" y="5994739"/>
            <a:ext cx="252955" cy="101180"/>
          </a:xfrm>
          <a:prstGeom prst="rect">
            <a:avLst/>
          </a:prstGeom>
          <a:blipFill>
            <a:blip r:embed="rId12" cstate="print"/>
            <a:stretch>
              <a:fillRect/>
            </a:stretch>
          </a:blipFill>
        </p:spPr>
        <p:txBody>
          <a:bodyPr wrap="square" lIns="0" tIns="0" rIns="0" bIns="0" rtlCol="0"/>
          <a:lstStyle/>
          <a:p>
            <a:endParaRPr/>
          </a:p>
        </p:txBody>
      </p:sp>
      <p:sp>
        <p:nvSpPr>
          <p:cNvPr id="32" name="object 32"/>
          <p:cNvSpPr/>
          <p:nvPr/>
        </p:nvSpPr>
        <p:spPr>
          <a:xfrm>
            <a:off x="5390694" y="5994739"/>
            <a:ext cx="252955" cy="101180"/>
          </a:xfrm>
          <a:prstGeom prst="rect">
            <a:avLst/>
          </a:prstGeom>
          <a:blipFill>
            <a:blip r:embed="rId13" cstate="print"/>
            <a:stretch>
              <a:fillRect/>
            </a:stretch>
          </a:blipFill>
        </p:spPr>
        <p:txBody>
          <a:bodyPr wrap="square" lIns="0" tIns="0" rIns="0" bIns="0" rtlCol="0"/>
          <a:lstStyle/>
          <a:p>
            <a:endParaRPr/>
          </a:p>
        </p:txBody>
      </p:sp>
      <p:sp>
        <p:nvSpPr>
          <p:cNvPr id="33" name="object 33"/>
          <p:cNvSpPr/>
          <p:nvPr/>
        </p:nvSpPr>
        <p:spPr>
          <a:xfrm>
            <a:off x="5703857" y="5994739"/>
            <a:ext cx="252945" cy="101180"/>
          </a:xfrm>
          <a:prstGeom prst="rect">
            <a:avLst/>
          </a:prstGeom>
          <a:blipFill>
            <a:blip r:embed="rId14" cstate="print"/>
            <a:stretch>
              <a:fillRect/>
            </a:stretch>
          </a:blipFill>
        </p:spPr>
        <p:txBody>
          <a:bodyPr wrap="square" lIns="0" tIns="0" rIns="0" bIns="0" rtlCol="0"/>
          <a:lstStyle/>
          <a:p>
            <a:endParaRPr/>
          </a:p>
        </p:txBody>
      </p:sp>
      <p:sp>
        <p:nvSpPr>
          <p:cNvPr id="34" name="object 34"/>
          <p:cNvSpPr txBox="1"/>
          <p:nvPr/>
        </p:nvSpPr>
        <p:spPr>
          <a:xfrm>
            <a:off x="3956273" y="5634499"/>
            <a:ext cx="904304" cy="190437"/>
          </a:xfrm>
          <a:prstGeom prst="rect">
            <a:avLst/>
          </a:prstGeom>
        </p:spPr>
        <p:txBody>
          <a:bodyPr vert="horz" wrap="square" lIns="0" tIns="13335" rIns="0" bIns="0" rtlCol="0">
            <a:spAutoFit/>
          </a:bodyPr>
          <a:lstStyle/>
          <a:p>
            <a:pPr marL="12700">
              <a:lnSpc>
                <a:spcPct val="100000"/>
              </a:lnSpc>
              <a:spcBef>
                <a:spcPts val="105"/>
              </a:spcBef>
            </a:pPr>
            <a:r>
              <a:rPr lang="fr-FR" sz="1150" spc="-135" dirty="0">
                <a:latin typeface="Arial Black"/>
                <a:cs typeface="Arial Black"/>
              </a:rPr>
              <a:t>Mouvement</a:t>
            </a:r>
            <a:endParaRPr sz="1150" dirty="0">
              <a:latin typeface="Arial Black"/>
              <a:cs typeface="Arial Black"/>
            </a:endParaRPr>
          </a:p>
        </p:txBody>
      </p:sp>
      <p:sp>
        <p:nvSpPr>
          <p:cNvPr id="35" name="object 35"/>
          <p:cNvSpPr/>
          <p:nvPr/>
        </p:nvSpPr>
        <p:spPr>
          <a:xfrm>
            <a:off x="5077541" y="5770337"/>
            <a:ext cx="252955" cy="101180"/>
          </a:xfrm>
          <a:prstGeom prst="rect">
            <a:avLst/>
          </a:prstGeom>
          <a:blipFill>
            <a:blip r:embed="rId15" cstate="print"/>
            <a:stretch>
              <a:fillRect/>
            </a:stretch>
          </a:blipFill>
        </p:spPr>
        <p:txBody>
          <a:bodyPr wrap="square" lIns="0" tIns="0" rIns="0" bIns="0" rtlCol="0"/>
          <a:lstStyle/>
          <a:p>
            <a:endParaRPr/>
          </a:p>
        </p:txBody>
      </p:sp>
      <p:sp>
        <p:nvSpPr>
          <p:cNvPr id="36" name="object 36"/>
          <p:cNvSpPr/>
          <p:nvPr/>
        </p:nvSpPr>
        <p:spPr>
          <a:xfrm>
            <a:off x="5390694" y="5770337"/>
            <a:ext cx="252955" cy="101180"/>
          </a:xfrm>
          <a:prstGeom prst="rect">
            <a:avLst/>
          </a:prstGeom>
          <a:blipFill>
            <a:blip r:embed="rId13" cstate="print"/>
            <a:stretch>
              <a:fillRect/>
            </a:stretch>
          </a:blipFill>
        </p:spPr>
        <p:txBody>
          <a:bodyPr wrap="square" lIns="0" tIns="0" rIns="0" bIns="0" rtlCol="0"/>
          <a:lstStyle/>
          <a:p>
            <a:endParaRPr/>
          </a:p>
        </p:txBody>
      </p:sp>
      <p:sp>
        <p:nvSpPr>
          <p:cNvPr id="37" name="object 37"/>
          <p:cNvSpPr/>
          <p:nvPr/>
        </p:nvSpPr>
        <p:spPr>
          <a:xfrm>
            <a:off x="5703857" y="5766452"/>
            <a:ext cx="252945" cy="101180"/>
          </a:xfrm>
          <a:prstGeom prst="rect">
            <a:avLst/>
          </a:prstGeom>
          <a:blipFill>
            <a:blip r:embed="rId16" cstate="print"/>
            <a:stretch>
              <a:fillRect/>
            </a:stretch>
          </a:blipFill>
        </p:spPr>
        <p:txBody>
          <a:bodyPr wrap="square" lIns="0" tIns="0" rIns="0" bIns="0" rtlCol="0"/>
          <a:lstStyle/>
          <a:p>
            <a:endParaRPr/>
          </a:p>
        </p:txBody>
      </p:sp>
      <p:sp>
        <p:nvSpPr>
          <p:cNvPr id="38" name="object 38"/>
          <p:cNvSpPr/>
          <p:nvPr/>
        </p:nvSpPr>
        <p:spPr>
          <a:xfrm>
            <a:off x="5077541" y="6220438"/>
            <a:ext cx="252955" cy="101180"/>
          </a:xfrm>
          <a:prstGeom prst="rect">
            <a:avLst/>
          </a:prstGeom>
          <a:blipFill>
            <a:blip r:embed="rId17" cstate="print"/>
            <a:stretch>
              <a:fillRect/>
            </a:stretch>
          </a:blipFill>
        </p:spPr>
        <p:txBody>
          <a:bodyPr wrap="square" lIns="0" tIns="0" rIns="0" bIns="0" rtlCol="0"/>
          <a:lstStyle/>
          <a:p>
            <a:endParaRPr/>
          </a:p>
        </p:txBody>
      </p:sp>
      <p:sp>
        <p:nvSpPr>
          <p:cNvPr id="39" name="object 39"/>
          <p:cNvSpPr/>
          <p:nvPr/>
        </p:nvSpPr>
        <p:spPr>
          <a:xfrm>
            <a:off x="5077541" y="6454253"/>
            <a:ext cx="252955" cy="101180"/>
          </a:xfrm>
          <a:prstGeom prst="rect">
            <a:avLst/>
          </a:prstGeom>
          <a:blipFill>
            <a:blip r:embed="rId18" cstate="print"/>
            <a:stretch>
              <a:fillRect/>
            </a:stretch>
          </a:blipFill>
        </p:spPr>
        <p:txBody>
          <a:bodyPr wrap="square" lIns="0" tIns="0" rIns="0" bIns="0" rtlCol="0"/>
          <a:lstStyle/>
          <a:p>
            <a:endParaRPr/>
          </a:p>
        </p:txBody>
      </p:sp>
      <p:sp>
        <p:nvSpPr>
          <p:cNvPr id="40" name="object 40"/>
          <p:cNvSpPr/>
          <p:nvPr/>
        </p:nvSpPr>
        <p:spPr>
          <a:xfrm>
            <a:off x="5390694" y="6220438"/>
            <a:ext cx="252955" cy="101180"/>
          </a:xfrm>
          <a:prstGeom prst="rect">
            <a:avLst/>
          </a:prstGeom>
          <a:blipFill>
            <a:blip r:embed="rId13" cstate="print"/>
            <a:stretch>
              <a:fillRect/>
            </a:stretch>
          </a:blipFill>
        </p:spPr>
        <p:txBody>
          <a:bodyPr wrap="square" lIns="0" tIns="0" rIns="0" bIns="0" rtlCol="0"/>
          <a:lstStyle/>
          <a:p>
            <a:endParaRPr/>
          </a:p>
        </p:txBody>
      </p:sp>
      <p:sp>
        <p:nvSpPr>
          <p:cNvPr id="41" name="object 41"/>
          <p:cNvSpPr/>
          <p:nvPr/>
        </p:nvSpPr>
        <p:spPr>
          <a:xfrm>
            <a:off x="5390694" y="6454253"/>
            <a:ext cx="252955" cy="101180"/>
          </a:xfrm>
          <a:prstGeom prst="rect">
            <a:avLst/>
          </a:prstGeom>
          <a:blipFill>
            <a:blip r:embed="rId19" cstate="print"/>
            <a:stretch>
              <a:fillRect/>
            </a:stretch>
          </a:blipFill>
        </p:spPr>
        <p:txBody>
          <a:bodyPr wrap="square" lIns="0" tIns="0" rIns="0" bIns="0" rtlCol="0"/>
          <a:lstStyle/>
          <a:p>
            <a:endParaRPr/>
          </a:p>
        </p:txBody>
      </p:sp>
      <p:sp>
        <p:nvSpPr>
          <p:cNvPr id="42" name="object 42"/>
          <p:cNvSpPr txBox="1"/>
          <p:nvPr/>
        </p:nvSpPr>
        <p:spPr>
          <a:xfrm>
            <a:off x="3934012" y="8225521"/>
            <a:ext cx="1407564" cy="308418"/>
          </a:xfrm>
          <a:prstGeom prst="rect">
            <a:avLst/>
          </a:prstGeom>
        </p:spPr>
        <p:txBody>
          <a:bodyPr vert="horz" wrap="square" lIns="0" tIns="15875" rIns="0" bIns="0" rtlCol="0">
            <a:spAutoFit/>
          </a:bodyPr>
          <a:lstStyle/>
          <a:p>
            <a:pPr marL="12700">
              <a:lnSpc>
                <a:spcPct val="100000"/>
              </a:lnSpc>
              <a:spcBef>
                <a:spcPts val="125"/>
              </a:spcBef>
            </a:pPr>
            <a:r>
              <a:rPr lang="fr-CA" sz="1900" b="1" spc="145" dirty="0">
                <a:solidFill>
                  <a:srgbClr val="202020"/>
                </a:solidFill>
                <a:latin typeface="Trebuchet MS"/>
                <a:cs typeface="Trebuchet MS"/>
              </a:rPr>
              <a:t>Nombres</a:t>
            </a:r>
            <a:endParaRPr sz="1900" dirty="0">
              <a:latin typeface="Trebuchet MS"/>
              <a:cs typeface="Trebuchet MS"/>
            </a:endParaRPr>
          </a:p>
        </p:txBody>
      </p:sp>
      <p:sp>
        <p:nvSpPr>
          <p:cNvPr id="43" name="object 43"/>
          <p:cNvSpPr txBox="1"/>
          <p:nvPr/>
        </p:nvSpPr>
        <p:spPr>
          <a:xfrm>
            <a:off x="3956273" y="8873856"/>
            <a:ext cx="400050" cy="201930"/>
          </a:xfrm>
          <a:prstGeom prst="rect">
            <a:avLst/>
          </a:prstGeom>
        </p:spPr>
        <p:txBody>
          <a:bodyPr vert="horz" wrap="square" lIns="0" tIns="13335" rIns="0" bIns="0" rtlCol="0">
            <a:spAutoFit/>
          </a:bodyPr>
          <a:lstStyle/>
          <a:p>
            <a:pPr marL="12700">
              <a:lnSpc>
                <a:spcPct val="100000"/>
              </a:lnSpc>
              <a:spcBef>
                <a:spcPts val="105"/>
              </a:spcBef>
            </a:pPr>
            <a:r>
              <a:rPr sz="1150" spc="-165" dirty="0">
                <a:latin typeface="Arial Black"/>
                <a:cs typeface="Arial Black"/>
              </a:rPr>
              <a:t>Social</a:t>
            </a:r>
            <a:endParaRPr sz="1150">
              <a:latin typeface="Arial Black"/>
              <a:cs typeface="Arial Black"/>
            </a:endParaRPr>
          </a:p>
        </p:txBody>
      </p:sp>
      <p:sp>
        <p:nvSpPr>
          <p:cNvPr id="44" name="object 44"/>
          <p:cNvSpPr txBox="1"/>
          <p:nvPr/>
        </p:nvSpPr>
        <p:spPr>
          <a:xfrm>
            <a:off x="3956273" y="8614165"/>
            <a:ext cx="989102" cy="190437"/>
          </a:xfrm>
          <a:prstGeom prst="rect">
            <a:avLst/>
          </a:prstGeom>
        </p:spPr>
        <p:txBody>
          <a:bodyPr vert="horz" wrap="square" lIns="0" tIns="13335" rIns="0" bIns="0" rtlCol="0">
            <a:spAutoFit/>
          </a:bodyPr>
          <a:lstStyle/>
          <a:p>
            <a:pPr marL="12700">
              <a:lnSpc>
                <a:spcPct val="100000"/>
              </a:lnSpc>
              <a:spcBef>
                <a:spcPts val="105"/>
              </a:spcBef>
            </a:pPr>
            <a:r>
              <a:rPr lang="fr-FR" sz="1150" spc="-135" dirty="0">
                <a:latin typeface="Arial Black"/>
                <a:cs typeface="Arial Black"/>
              </a:rPr>
              <a:t>Mouvement</a:t>
            </a:r>
            <a:endParaRPr sz="1150" dirty="0">
              <a:latin typeface="Arial Black"/>
              <a:cs typeface="Arial Black"/>
            </a:endParaRPr>
          </a:p>
        </p:txBody>
      </p:sp>
      <p:sp>
        <p:nvSpPr>
          <p:cNvPr id="45" name="object 45"/>
          <p:cNvSpPr/>
          <p:nvPr/>
        </p:nvSpPr>
        <p:spPr>
          <a:xfrm>
            <a:off x="5077542" y="8720247"/>
            <a:ext cx="252955" cy="101180"/>
          </a:xfrm>
          <a:prstGeom prst="rect">
            <a:avLst/>
          </a:prstGeom>
          <a:blipFill>
            <a:blip r:embed="rId20" cstate="print"/>
            <a:stretch>
              <a:fillRect/>
            </a:stretch>
          </a:blipFill>
        </p:spPr>
        <p:txBody>
          <a:bodyPr wrap="square" lIns="0" tIns="0" rIns="0" bIns="0" rtlCol="0"/>
          <a:lstStyle/>
          <a:p>
            <a:endParaRPr/>
          </a:p>
        </p:txBody>
      </p:sp>
      <p:sp>
        <p:nvSpPr>
          <p:cNvPr id="46" name="object 46"/>
          <p:cNvSpPr/>
          <p:nvPr/>
        </p:nvSpPr>
        <p:spPr>
          <a:xfrm>
            <a:off x="5390694" y="8720247"/>
            <a:ext cx="252955" cy="101180"/>
          </a:xfrm>
          <a:prstGeom prst="rect">
            <a:avLst/>
          </a:prstGeom>
          <a:blipFill>
            <a:blip r:embed="rId21" cstate="print"/>
            <a:stretch>
              <a:fillRect/>
            </a:stretch>
          </a:blipFill>
        </p:spPr>
        <p:txBody>
          <a:bodyPr wrap="square" lIns="0" tIns="0" rIns="0" bIns="0" rtlCol="0"/>
          <a:lstStyle/>
          <a:p>
            <a:endParaRPr/>
          </a:p>
        </p:txBody>
      </p:sp>
      <p:sp>
        <p:nvSpPr>
          <p:cNvPr id="47" name="object 47"/>
          <p:cNvSpPr txBox="1"/>
          <p:nvPr/>
        </p:nvSpPr>
        <p:spPr>
          <a:xfrm>
            <a:off x="3956273" y="9101518"/>
            <a:ext cx="638810" cy="190437"/>
          </a:xfrm>
          <a:prstGeom prst="rect">
            <a:avLst/>
          </a:prstGeom>
        </p:spPr>
        <p:txBody>
          <a:bodyPr vert="horz" wrap="square" lIns="0" tIns="13335" rIns="0" bIns="0" rtlCol="0">
            <a:spAutoFit/>
          </a:bodyPr>
          <a:lstStyle/>
          <a:p>
            <a:pPr marL="12700">
              <a:lnSpc>
                <a:spcPct val="100000"/>
              </a:lnSpc>
              <a:spcBef>
                <a:spcPts val="105"/>
              </a:spcBef>
            </a:pPr>
            <a:r>
              <a:rPr lang="fr-FR" sz="1150" spc="-130" dirty="0">
                <a:latin typeface="Arial Black"/>
                <a:cs typeface="Arial Black"/>
              </a:rPr>
              <a:t>Cognitif</a:t>
            </a:r>
            <a:endParaRPr sz="1150" dirty="0">
              <a:latin typeface="Arial Black"/>
              <a:cs typeface="Arial Black"/>
            </a:endParaRPr>
          </a:p>
        </p:txBody>
      </p:sp>
      <p:sp>
        <p:nvSpPr>
          <p:cNvPr id="48" name="object 48"/>
          <p:cNvSpPr/>
          <p:nvPr/>
        </p:nvSpPr>
        <p:spPr>
          <a:xfrm>
            <a:off x="5077542" y="9166118"/>
            <a:ext cx="252955" cy="101190"/>
          </a:xfrm>
          <a:prstGeom prst="rect">
            <a:avLst/>
          </a:prstGeom>
          <a:blipFill>
            <a:blip r:embed="rId22" cstate="print"/>
            <a:stretch>
              <a:fillRect/>
            </a:stretch>
          </a:blipFill>
        </p:spPr>
        <p:txBody>
          <a:bodyPr wrap="square" lIns="0" tIns="0" rIns="0" bIns="0" rtlCol="0"/>
          <a:lstStyle/>
          <a:p>
            <a:endParaRPr/>
          </a:p>
        </p:txBody>
      </p:sp>
      <p:sp>
        <p:nvSpPr>
          <p:cNvPr id="49" name="object 49"/>
          <p:cNvSpPr/>
          <p:nvPr/>
        </p:nvSpPr>
        <p:spPr>
          <a:xfrm>
            <a:off x="5077541" y="8935863"/>
            <a:ext cx="252955" cy="101169"/>
          </a:xfrm>
          <a:prstGeom prst="rect">
            <a:avLst/>
          </a:prstGeom>
          <a:blipFill>
            <a:blip r:embed="rId23" cstate="print"/>
            <a:stretch>
              <a:fillRect/>
            </a:stretch>
          </a:blipFill>
        </p:spPr>
        <p:txBody>
          <a:bodyPr wrap="square" lIns="0" tIns="0" rIns="0" bIns="0" rtlCol="0"/>
          <a:lstStyle/>
          <a:p>
            <a:endParaRPr/>
          </a:p>
        </p:txBody>
      </p:sp>
      <p:sp>
        <p:nvSpPr>
          <p:cNvPr id="50" name="object 50"/>
          <p:cNvSpPr/>
          <p:nvPr/>
        </p:nvSpPr>
        <p:spPr>
          <a:xfrm>
            <a:off x="5390694" y="8935863"/>
            <a:ext cx="252955" cy="101169"/>
          </a:xfrm>
          <a:prstGeom prst="rect">
            <a:avLst/>
          </a:prstGeom>
          <a:blipFill>
            <a:blip r:embed="rId24" cstate="print"/>
            <a:stretch>
              <a:fillRect/>
            </a:stretch>
          </a:blipFill>
        </p:spPr>
        <p:txBody>
          <a:bodyPr wrap="square" lIns="0" tIns="0" rIns="0" bIns="0" rtlCol="0"/>
          <a:lstStyle/>
          <a:p>
            <a:endParaRPr/>
          </a:p>
        </p:txBody>
      </p:sp>
      <p:sp>
        <p:nvSpPr>
          <p:cNvPr id="51" name="object 51"/>
          <p:cNvSpPr txBox="1"/>
          <p:nvPr/>
        </p:nvSpPr>
        <p:spPr>
          <a:xfrm>
            <a:off x="6996855" y="3779483"/>
            <a:ext cx="4160520" cy="227626"/>
          </a:xfrm>
          <a:prstGeom prst="rect">
            <a:avLst/>
          </a:prstGeom>
        </p:spPr>
        <p:txBody>
          <a:bodyPr vert="horz" wrap="square" lIns="0" tIns="12065" rIns="0" bIns="0" rtlCol="0">
            <a:spAutoFit/>
          </a:bodyPr>
          <a:lstStyle/>
          <a:p>
            <a:pPr marL="12700">
              <a:lnSpc>
                <a:spcPct val="100000"/>
              </a:lnSpc>
              <a:spcBef>
                <a:spcPts val="95"/>
              </a:spcBef>
            </a:pPr>
            <a:r>
              <a:rPr lang="fr-FR" sz="1400" spc="-229" dirty="0">
                <a:solidFill>
                  <a:srgbClr val="585858"/>
                </a:solidFill>
                <a:latin typeface="Arial Black"/>
                <a:cs typeface="Arial Black"/>
              </a:rPr>
              <a:t>Les joueurs doivent se déplacer et récolter tous les</a:t>
            </a:r>
          </a:p>
        </p:txBody>
      </p:sp>
      <p:sp>
        <p:nvSpPr>
          <p:cNvPr id="52" name="object 52"/>
          <p:cNvSpPr txBox="1"/>
          <p:nvPr/>
        </p:nvSpPr>
        <p:spPr>
          <a:xfrm>
            <a:off x="6996855" y="4007589"/>
            <a:ext cx="3336925" cy="443070"/>
          </a:xfrm>
          <a:prstGeom prst="rect">
            <a:avLst/>
          </a:prstGeom>
        </p:spPr>
        <p:txBody>
          <a:bodyPr vert="horz" wrap="square" lIns="0" tIns="12065" rIns="0" bIns="0" rtlCol="0">
            <a:spAutoFit/>
          </a:bodyPr>
          <a:lstStyle/>
          <a:p>
            <a:pPr marL="12700">
              <a:lnSpc>
                <a:spcPct val="100000"/>
              </a:lnSpc>
              <a:spcBef>
                <a:spcPts val="95"/>
              </a:spcBef>
            </a:pPr>
            <a:r>
              <a:rPr lang="fr-FR" sz="1400" spc="-185" dirty="0">
                <a:solidFill>
                  <a:srgbClr val="585858"/>
                </a:solidFill>
                <a:latin typeface="Arial Black"/>
                <a:cs typeface="Arial Black"/>
              </a:rPr>
              <a:t>pastèques avant qu'elles ne se transforment en bombes.</a:t>
            </a:r>
          </a:p>
        </p:txBody>
      </p:sp>
      <p:sp>
        <p:nvSpPr>
          <p:cNvPr id="53" name="object 53"/>
          <p:cNvSpPr/>
          <p:nvPr/>
        </p:nvSpPr>
        <p:spPr>
          <a:xfrm>
            <a:off x="6909192" y="2045592"/>
            <a:ext cx="2712085" cy="1774825"/>
          </a:xfrm>
          <a:custGeom>
            <a:avLst/>
            <a:gdLst/>
            <a:ahLst/>
            <a:cxnLst/>
            <a:rect l="l" t="t" r="r" b="b"/>
            <a:pathLst>
              <a:path w="2712084" h="1774825">
                <a:moveTo>
                  <a:pt x="0" y="0"/>
                </a:moveTo>
                <a:lnTo>
                  <a:pt x="2711959" y="0"/>
                </a:lnTo>
                <a:lnTo>
                  <a:pt x="2711959" y="1774815"/>
                </a:lnTo>
                <a:lnTo>
                  <a:pt x="0" y="1774815"/>
                </a:lnTo>
                <a:lnTo>
                  <a:pt x="0" y="0"/>
                </a:lnTo>
                <a:close/>
              </a:path>
            </a:pathLst>
          </a:custGeom>
          <a:solidFill>
            <a:srgbClr val="000000">
              <a:alpha val="19999"/>
            </a:srgbClr>
          </a:solidFill>
        </p:spPr>
        <p:txBody>
          <a:bodyPr wrap="square" lIns="0" tIns="0" rIns="0" bIns="0" rtlCol="0"/>
          <a:lstStyle/>
          <a:p>
            <a:endParaRPr/>
          </a:p>
        </p:txBody>
      </p:sp>
      <p:sp>
        <p:nvSpPr>
          <p:cNvPr id="54" name="object 54"/>
          <p:cNvSpPr/>
          <p:nvPr/>
        </p:nvSpPr>
        <p:spPr>
          <a:xfrm>
            <a:off x="7012854" y="2149243"/>
            <a:ext cx="2356577" cy="1419024"/>
          </a:xfrm>
          <a:prstGeom prst="rect">
            <a:avLst/>
          </a:prstGeom>
          <a:blipFill>
            <a:blip r:embed="rId25" cstate="print"/>
            <a:stretch>
              <a:fillRect/>
            </a:stretch>
          </a:blipFill>
        </p:spPr>
        <p:txBody>
          <a:bodyPr wrap="square" lIns="0" tIns="0" rIns="0" bIns="0" rtlCol="0"/>
          <a:lstStyle/>
          <a:p>
            <a:endParaRPr/>
          </a:p>
        </p:txBody>
      </p:sp>
      <p:sp>
        <p:nvSpPr>
          <p:cNvPr id="55" name="object 55"/>
          <p:cNvSpPr txBox="1"/>
          <p:nvPr/>
        </p:nvSpPr>
        <p:spPr>
          <a:xfrm>
            <a:off x="7000154" y="6826561"/>
            <a:ext cx="4907915" cy="227626"/>
          </a:xfrm>
          <a:prstGeom prst="rect">
            <a:avLst/>
          </a:prstGeom>
        </p:spPr>
        <p:txBody>
          <a:bodyPr vert="horz" wrap="square" lIns="0" tIns="12065" rIns="0" bIns="0" rtlCol="0">
            <a:spAutoFit/>
          </a:bodyPr>
          <a:lstStyle/>
          <a:p>
            <a:pPr marL="12700">
              <a:lnSpc>
                <a:spcPct val="100000"/>
              </a:lnSpc>
              <a:spcBef>
                <a:spcPts val="95"/>
              </a:spcBef>
            </a:pPr>
            <a:r>
              <a:rPr lang="fr-FR" sz="1400" spc="-195" dirty="0">
                <a:solidFill>
                  <a:srgbClr val="585858"/>
                </a:solidFill>
                <a:latin typeface="Arial Black"/>
                <a:cs typeface="Arial Black"/>
              </a:rPr>
              <a:t>Déplacez-vous et frappez la balle pour casser toutes les briques. </a:t>
            </a:r>
          </a:p>
        </p:txBody>
      </p:sp>
      <p:sp>
        <p:nvSpPr>
          <p:cNvPr id="56" name="object 56"/>
          <p:cNvSpPr txBox="1"/>
          <p:nvPr/>
        </p:nvSpPr>
        <p:spPr>
          <a:xfrm>
            <a:off x="6996855" y="7098595"/>
            <a:ext cx="4492625" cy="671338"/>
          </a:xfrm>
          <a:prstGeom prst="rect">
            <a:avLst/>
          </a:prstGeom>
        </p:spPr>
        <p:txBody>
          <a:bodyPr vert="horz" wrap="square" lIns="0" tIns="12065" rIns="0" bIns="0" rtlCol="0">
            <a:spAutoFit/>
          </a:bodyPr>
          <a:lstStyle/>
          <a:p>
            <a:pPr marL="12700">
              <a:lnSpc>
                <a:spcPct val="100000"/>
              </a:lnSpc>
              <a:spcBef>
                <a:spcPts val="95"/>
              </a:spcBef>
            </a:pPr>
            <a:r>
              <a:rPr lang="fr-FR" sz="1400" spc="-150" dirty="0">
                <a:solidFill>
                  <a:srgbClr val="585858"/>
                </a:solidFill>
                <a:latin typeface="Arial Black"/>
                <a:cs typeface="Arial Black"/>
              </a:rPr>
              <a:t>Méfiez-vous des obstacles et obtenez de nombreux bonus puissants pour terminer le niveau.</a:t>
            </a:r>
          </a:p>
          <a:p>
            <a:pPr marL="12700">
              <a:lnSpc>
                <a:spcPct val="100000"/>
              </a:lnSpc>
              <a:spcBef>
                <a:spcPts val="95"/>
              </a:spcBef>
            </a:pPr>
            <a:endParaRPr lang="fr-FR" sz="1400" spc="-150" dirty="0">
              <a:solidFill>
                <a:srgbClr val="585858"/>
              </a:solidFill>
              <a:latin typeface="Arial Black"/>
              <a:cs typeface="Arial Black"/>
            </a:endParaRPr>
          </a:p>
        </p:txBody>
      </p:sp>
      <p:sp>
        <p:nvSpPr>
          <p:cNvPr id="57" name="object 57"/>
          <p:cNvSpPr/>
          <p:nvPr/>
        </p:nvSpPr>
        <p:spPr>
          <a:xfrm>
            <a:off x="6909192" y="5092672"/>
            <a:ext cx="2712085" cy="1774825"/>
          </a:xfrm>
          <a:custGeom>
            <a:avLst/>
            <a:gdLst/>
            <a:ahLst/>
            <a:cxnLst/>
            <a:rect l="l" t="t" r="r" b="b"/>
            <a:pathLst>
              <a:path w="2712084" h="1774825">
                <a:moveTo>
                  <a:pt x="0" y="0"/>
                </a:moveTo>
                <a:lnTo>
                  <a:pt x="2711959" y="0"/>
                </a:lnTo>
                <a:lnTo>
                  <a:pt x="2711959" y="1774815"/>
                </a:lnTo>
                <a:lnTo>
                  <a:pt x="0" y="1774815"/>
                </a:lnTo>
                <a:lnTo>
                  <a:pt x="0" y="0"/>
                </a:lnTo>
                <a:close/>
              </a:path>
            </a:pathLst>
          </a:custGeom>
          <a:solidFill>
            <a:srgbClr val="000000">
              <a:alpha val="19999"/>
            </a:srgbClr>
          </a:solidFill>
        </p:spPr>
        <p:txBody>
          <a:bodyPr wrap="square" lIns="0" tIns="0" rIns="0" bIns="0" rtlCol="0"/>
          <a:lstStyle/>
          <a:p>
            <a:endParaRPr/>
          </a:p>
        </p:txBody>
      </p:sp>
      <p:sp>
        <p:nvSpPr>
          <p:cNvPr id="58" name="object 58"/>
          <p:cNvSpPr/>
          <p:nvPr/>
        </p:nvSpPr>
        <p:spPr>
          <a:xfrm>
            <a:off x="7012854" y="5196329"/>
            <a:ext cx="2356577" cy="1419014"/>
          </a:xfrm>
          <a:prstGeom prst="rect">
            <a:avLst/>
          </a:prstGeom>
          <a:blipFill>
            <a:blip r:embed="rId26" cstate="print"/>
            <a:stretch>
              <a:fillRect/>
            </a:stretch>
          </a:blipFill>
        </p:spPr>
        <p:txBody>
          <a:bodyPr wrap="square" lIns="0" tIns="0" rIns="0" bIns="0" rtlCol="0"/>
          <a:lstStyle/>
          <a:p>
            <a:endParaRPr/>
          </a:p>
        </p:txBody>
      </p:sp>
      <p:sp>
        <p:nvSpPr>
          <p:cNvPr id="59" name="object 59"/>
          <p:cNvSpPr txBox="1"/>
          <p:nvPr/>
        </p:nvSpPr>
        <p:spPr>
          <a:xfrm>
            <a:off x="9652314" y="1997058"/>
            <a:ext cx="2213540" cy="600805"/>
          </a:xfrm>
          <a:prstGeom prst="rect">
            <a:avLst/>
          </a:prstGeom>
        </p:spPr>
        <p:txBody>
          <a:bodyPr vert="horz" wrap="square" lIns="0" tIns="15875" rIns="0" bIns="0" rtlCol="0">
            <a:spAutoFit/>
          </a:bodyPr>
          <a:lstStyle/>
          <a:p>
            <a:pPr marL="12700">
              <a:lnSpc>
                <a:spcPct val="100000"/>
              </a:lnSpc>
              <a:spcBef>
                <a:spcPts val="125"/>
              </a:spcBef>
            </a:pPr>
            <a:r>
              <a:rPr lang="fr-CA" sz="1900" b="1" spc="110" dirty="0">
                <a:solidFill>
                  <a:srgbClr val="202020"/>
                </a:solidFill>
                <a:latin typeface="Trebuchet MS"/>
                <a:cs typeface="Trebuchet MS"/>
              </a:rPr>
              <a:t>À l’attaque des pastèques</a:t>
            </a:r>
            <a:r>
              <a:rPr sz="1900" b="1" spc="-434" dirty="0">
                <a:solidFill>
                  <a:srgbClr val="202020"/>
                </a:solidFill>
                <a:latin typeface="Trebuchet MS"/>
                <a:cs typeface="Trebuchet MS"/>
              </a:rPr>
              <a:t> </a:t>
            </a:r>
            <a:r>
              <a:rPr sz="1900" b="1" spc="-65" dirty="0">
                <a:solidFill>
                  <a:srgbClr val="202020"/>
                </a:solidFill>
                <a:latin typeface="Trebuchet MS"/>
                <a:cs typeface="Trebuchet MS"/>
              </a:rPr>
              <a:t>2</a:t>
            </a:r>
            <a:endParaRPr sz="1900" dirty="0">
              <a:latin typeface="Trebuchet MS"/>
              <a:cs typeface="Trebuchet MS"/>
            </a:endParaRPr>
          </a:p>
        </p:txBody>
      </p:sp>
      <p:sp>
        <p:nvSpPr>
          <p:cNvPr id="60" name="object 60"/>
          <p:cNvSpPr txBox="1"/>
          <p:nvPr/>
        </p:nvSpPr>
        <p:spPr>
          <a:xfrm>
            <a:off x="9564134" y="5178367"/>
            <a:ext cx="1720716" cy="308418"/>
          </a:xfrm>
          <a:prstGeom prst="rect">
            <a:avLst/>
          </a:prstGeom>
        </p:spPr>
        <p:txBody>
          <a:bodyPr vert="horz" wrap="square" lIns="0" tIns="15875" rIns="0" bIns="0" rtlCol="0">
            <a:spAutoFit/>
          </a:bodyPr>
          <a:lstStyle/>
          <a:p>
            <a:pPr marL="12700">
              <a:lnSpc>
                <a:spcPct val="100000"/>
              </a:lnSpc>
              <a:spcBef>
                <a:spcPts val="125"/>
              </a:spcBef>
            </a:pPr>
            <a:r>
              <a:rPr lang="fr-CA" sz="1900" b="1" spc="50" dirty="0">
                <a:solidFill>
                  <a:srgbClr val="202020"/>
                </a:solidFill>
                <a:latin typeface="Trebuchet MS"/>
                <a:cs typeface="Trebuchet MS"/>
              </a:rPr>
              <a:t>Tout casser</a:t>
            </a:r>
            <a:endParaRPr sz="1900" dirty="0">
              <a:latin typeface="Trebuchet MS"/>
              <a:cs typeface="Trebuchet MS"/>
            </a:endParaRPr>
          </a:p>
        </p:txBody>
      </p:sp>
      <p:sp>
        <p:nvSpPr>
          <p:cNvPr id="61" name="object 61"/>
          <p:cNvSpPr txBox="1"/>
          <p:nvPr/>
        </p:nvSpPr>
        <p:spPr>
          <a:xfrm>
            <a:off x="9586395" y="5933386"/>
            <a:ext cx="400050" cy="201930"/>
          </a:xfrm>
          <a:prstGeom prst="rect">
            <a:avLst/>
          </a:prstGeom>
        </p:spPr>
        <p:txBody>
          <a:bodyPr vert="horz" wrap="square" lIns="0" tIns="13335" rIns="0" bIns="0" rtlCol="0">
            <a:spAutoFit/>
          </a:bodyPr>
          <a:lstStyle/>
          <a:p>
            <a:pPr marL="12700">
              <a:lnSpc>
                <a:spcPct val="100000"/>
              </a:lnSpc>
              <a:spcBef>
                <a:spcPts val="105"/>
              </a:spcBef>
            </a:pPr>
            <a:r>
              <a:rPr sz="1150" spc="-165" dirty="0">
                <a:latin typeface="Arial Black"/>
                <a:cs typeface="Arial Black"/>
              </a:rPr>
              <a:t>Social</a:t>
            </a:r>
            <a:endParaRPr sz="1150">
              <a:latin typeface="Arial Black"/>
              <a:cs typeface="Arial Black"/>
            </a:endParaRPr>
          </a:p>
        </p:txBody>
      </p:sp>
      <p:sp>
        <p:nvSpPr>
          <p:cNvPr id="62" name="object 62"/>
          <p:cNvSpPr/>
          <p:nvPr/>
        </p:nvSpPr>
        <p:spPr>
          <a:xfrm>
            <a:off x="10707663" y="5995388"/>
            <a:ext cx="252945" cy="101190"/>
          </a:xfrm>
          <a:prstGeom prst="rect">
            <a:avLst/>
          </a:prstGeom>
          <a:blipFill>
            <a:blip r:embed="rId27" cstate="print"/>
            <a:stretch>
              <a:fillRect/>
            </a:stretch>
          </a:blipFill>
        </p:spPr>
        <p:txBody>
          <a:bodyPr wrap="square" lIns="0" tIns="0" rIns="0" bIns="0" rtlCol="0"/>
          <a:lstStyle/>
          <a:p>
            <a:endParaRPr/>
          </a:p>
        </p:txBody>
      </p:sp>
      <p:sp>
        <p:nvSpPr>
          <p:cNvPr id="63" name="object 63"/>
          <p:cNvSpPr/>
          <p:nvPr/>
        </p:nvSpPr>
        <p:spPr>
          <a:xfrm>
            <a:off x="11020815" y="5995388"/>
            <a:ext cx="252955" cy="101190"/>
          </a:xfrm>
          <a:prstGeom prst="rect">
            <a:avLst/>
          </a:prstGeom>
          <a:blipFill>
            <a:blip r:embed="rId28" cstate="print"/>
            <a:stretch>
              <a:fillRect/>
            </a:stretch>
          </a:blipFill>
        </p:spPr>
        <p:txBody>
          <a:bodyPr wrap="square" lIns="0" tIns="0" rIns="0" bIns="0" rtlCol="0"/>
          <a:lstStyle/>
          <a:p>
            <a:endParaRPr/>
          </a:p>
        </p:txBody>
      </p:sp>
      <p:sp>
        <p:nvSpPr>
          <p:cNvPr id="64" name="object 64"/>
          <p:cNvSpPr txBox="1"/>
          <p:nvPr/>
        </p:nvSpPr>
        <p:spPr>
          <a:xfrm>
            <a:off x="9586393" y="5684943"/>
            <a:ext cx="942306" cy="190437"/>
          </a:xfrm>
          <a:prstGeom prst="rect">
            <a:avLst/>
          </a:prstGeom>
        </p:spPr>
        <p:txBody>
          <a:bodyPr vert="horz" wrap="square" lIns="0" tIns="13335" rIns="0" bIns="0" rtlCol="0">
            <a:spAutoFit/>
          </a:bodyPr>
          <a:lstStyle/>
          <a:p>
            <a:pPr marL="12700">
              <a:lnSpc>
                <a:spcPct val="100000"/>
              </a:lnSpc>
              <a:spcBef>
                <a:spcPts val="105"/>
              </a:spcBef>
            </a:pPr>
            <a:r>
              <a:rPr lang="fr-FR" sz="1150" spc="-135" dirty="0">
                <a:latin typeface="Arial Black"/>
                <a:cs typeface="Arial Black"/>
              </a:rPr>
              <a:t>Mouvement</a:t>
            </a:r>
            <a:endParaRPr sz="1150" dirty="0">
              <a:latin typeface="Arial Black"/>
              <a:cs typeface="Arial Black"/>
            </a:endParaRPr>
          </a:p>
        </p:txBody>
      </p:sp>
      <p:sp>
        <p:nvSpPr>
          <p:cNvPr id="65" name="object 65"/>
          <p:cNvSpPr/>
          <p:nvPr/>
        </p:nvSpPr>
        <p:spPr>
          <a:xfrm>
            <a:off x="10707663" y="5770326"/>
            <a:ext cx="252945" cy="101180"/>
          </a:xfrm>
          <a:prstGeom prst="rect">
            <a:avLst/>
          </a:prstGeom>
          <a:blipFill>
            <a:blip r:embed="rId29" cstate="print"/>
            <a:stretch>
              <a:fillRect/>
            </a:stretch>
          </a:blipFill>
        </p:spPr>
        <p:txBody>
          <a:bodyPr wrap="square" lIns="0" tIns="0" rIns="0" bIns="0" rtlCol="0"/>
          <a:lstStyle/>
          <a:p>
            <a:endParaRPr/>
          </a:p>
        </p:txBody>
      </p:sp>
      <p:sp>
        <p:nvSpPr>
          <p:cNvPr id="66" name="object 66"/>
          <p:cNvSpPr/>
          <p:nvPr/>
        </p:nvSpPr>
        <p:spPr>
          <a:xfrm>
            <a:off x="11020815" y="5770326"/>
            <a:ext cx="252955" cy="101180"/>
          </a:xfrm>
          <a:prstGeom prst="rect">
            <a:avLst/>
          </a:prstGeom>
          <a:blipFill>
            <a:blip r:embed="rId30" cstate="print"/>
            <a:stretch>
              <a:fillRect/>
            </a:stretch>
          </a:blipFill>
        </p:spPr>
        <p:txBody>
          <a:bodyPr wrap="square" lIns="0" tIns="0" rIns="0" bIns="0" rtlCol="0"/>
          <a:lstStyle/>
          <a:p>
            <a:endParaRPr/>
          </a:p>
        </p:txBody>
      </p:sp>
      <p:sp>
        <p:nvSpPr>
          <p:cNvPr id="67" name="object 67"/>
          <p:cNvSpPr/>
          <p:nvPr/>
        </p:nvSpPr>
        <p:spPr>
          <a:xfrm>
            <a:off x="11333968" y="5770326"/>
            <a:ext cx="252955" cy="101180"/>
          </a:xfrm>
          <a:prstGeom prst="rect">
            <a:avLst/>
          </a:prstGeom>
          <a:blipFill>
            <a:blip r:embed="rId31" cstate="print"/>
            <a:stretch>
              <a:fillRect/>
            </a:stretch>
          </a:blipFill>
        </p:spPr>
        <p:txBody>
          <a:bodyPr wrap="square" lIns="0" tIns="0" rIns="0" bIns="0" rtlCol="0"/>
          <a:lstStyle/>
          <a:p>
            <a:endParaRPr/>
          </a:p>
        </p:txBody>
      </p:sp>
      <p:sp>
        <p:nvSpPr>
          <p:cNvPr id="68" name="object 68"/>
          <p:cNvSpPr txBox="1"/>
          <p:nvPr/>
        </p:nvSpPr>
        <p:spPr>
          <a:xfrm>
            <a:off x="9586393" y="2619359"/>
            <a:ext cx="882277" cy="190437"/>
          </a:xfrm>
          <a:prstGeom prst="rect">
            <a:avLst/>
          </a:prstGeom>
        </p:spPr>
        <p:txBody>
          <a:bodyPr vert="horz" wrap="square" lIns="0" tIns="13335" rIns="0" bIns="0" rtlCol="0">
            <a:spAutoFit/>
          </a:bodyPr>
          <a:lstStyle/>
          <a:p>
            <a:pPr marL="12700">
              <a:lnSpc>
                <a:spcPct val="100000"/>
              </a:lnSpc>
              <a:spcBef>
                <a:spcPts val="105"/>
              </a:spcBef>
            </a:pPr>
            <a:r>
              <a:rPr lang="fr-FR" sz="1150" spc="-135" dirty="0">
                <a:latin typeface="Arial Black"/>
                <a:cs typeface="Arial Black"/>
              </a:rPr>
              <a:t>Mouvement</a:t>
            </a:r>
            <a:endParaRPr sz="1150" dirty="0">
              <a:latin typeface="Arial Black"/>
              <a:cs typeface="Arial Black"/>
            </a:endParaRPr>
          </a:p>
        </p:txBody>
      </p:sp>
      <p:sp>
        <p:nvSpPr>
          <p:cNvPr id="69" name="object 69"/>
          <p:cNvSpPr txBox="1"/>
          <p:nvPr/>
        </p:nvSpPr>
        <p:spPr>
          <a:xfrm>
            <a:off x="9586393" y="2886907"/>
            <a:ext cx="400050" cy="201930"/>
          </a:xfrm>
          <a:prstGeom prst="rect">
            <a:avLst/>
          </a:prstGeom>
        </p:spPr>
        <p:txBody>
          <a:bodyPr vert="horz" wrap="square" lIns="0" tIns="13335" rIns="0" bIns="0" rtlCol="0">
            <a:spAutoFit/>
          </a:bodyPr>
          <a:lstStyle/>
          <a:p>
            <a:pPr marL="12700">
              <a:lnSpc>
                <a:spcPct val="100000"/>
              </a:lnSpc>
              <a:spcBef>
                <a:spcPts val="105"/>
              </a:spcBef>
            </a:pPr>
            <a:r>
              <a:rPr sz="1150" spc="-165" dirty="0">
                <a:latin typeface="Arial Black"/>
                <a:cs typeface="Arial Black"/>
              </a:rPr>
              <a:t>Social</a:t>
            </a:r>
            <a:endParaRPr sz="1150">
              <a:latin typeface="Arial Black"/>
              <a:cs typeface="Arial Black"/>
            </a:endParaRPr>
          </a:p>
        </p:txBody>
      </p:sp>
      <p:sp>
        <p:nvSpPr>
          <p:cNvPr id="70" name="object 70"/>
          <p:cNvSpPr txBox="1"/>
          <p:nvPr/>
        </p:nvSpPr>
        <p:spPr>
          <a:xfrm>
            <a:off x="9586393" y="3108849"/>
            <a:ext cx="640715" cy="201930"/>
          </a:xfrm>
          <a:prstGeom prst="rect">
            <a:avLst/>
          </a:prstGeom>
        </p:spPr>
        <p:txBody>
          <a:bodyPr vert="horz" wrap="square" lIns="0" tIns="13335" rIns="0" bIns="0" rtlCol="0">
            <a:spAutoFit/>
          </a:bodyPr>
          <a:lstStyle/>
          <a:p>
            <a:pPr marL="12700">
              <a:lnSpc>
                <a:spcPct val="100000"/>
              </a:lnSpc>
              <a:spcBef>
                <a:spcPts val="105"/>
              </a:spcBef>
            </a:pPr>
            <a:r>
              <a:rPr sz="1150" spc="-120" dirty="0">
                <a:latin typeface="Arial Black"/>
                <a:cs typeface="Arial Black"/>
              </a:rPr>
              <a:t>Attention</a:t>
            </a:r>
            <a:endParaRPr sz="1150">
              <a:latin typeface="Arial Black"/>
              <a:cs typeface="Arial Black"/>
            </a:endParaRPr>
          </a:p>
        </p:txBody>
      </p:sp>
      <p:sp>
        <p:nvSpPr>
          <p:cNvPr id="71" name="object 71"/>
          <p:cNvSpPr/>
          <p:nvPr/>
        </p:nvSpPr>
        <p:spPr>
          <a:xfrm>
            <a:off x="10632607" y="2715613"/>
            <a:ext cx="252955" cy="101190"/>
          </a:xfrm>
          <a:prstGeom prst="rect">
            <a:avLst/>
          </a:prstGeom>
          <a:blipFill>
            <a:blip r:embed="rId32" cstate="print"/>
            <a:stretch>
              <a:fillRect/>
            </a:stretch>
          </a:blipFill>
        </p:spPr>
        <p:txBody>
          <a:bodyPr wrap="square" lIns="0" tIns="0" rIns="0" bIns="0" rtlCol="0"/>
          <a:lstStyle/>
          <a:p>
            <a:endParaRPr/>
          </a:p>
        </p:txBody>
      </p:sp>
      <p:sp>
        <p:nvSpPr>
          <p:cNvPr id="72" name="object 72"/>
          <p:cNvSpPr/>
          <p:nvPr/>
        </p:nvSpPr>
        <p:spPr>
          <a:xfrm>
            <a:off x="10632608" y="2940685"/>
            <a:ext cx="252955" cy="101180"/>
          </a:xfrm>
          <a:prstGeom prst="rect">
            <a:avLst/>
          </a:prstGeom>
          <a:blipFill>
            <a:blip r:embed="rId33" cstate="print"/>
            <a:stretch>
              <a:fillRect/>
            </a:stretch>
          </a:blipFill>
        </p:spPr>
        <p:txBody>
          <a:bodyPr wrap="square" lIns="0" tIns="0" rIns="0" bIns="0" rtlCol="0"/>
          <a:lstStyle/>
          <a:p>
            <a:endParaRPr/>
          </a:p>
        </p:txBody>
      </p:sp>
      <p:sp>
        <p:nvSpPr>
          <p:cNvPr id="73" name="object 73"/>
          <p:cNvSpPr/>
          <p:nvPr/>
        </p:nvSpPr>
        <p:spPr>
          <a:xfrm>
            <a:off x="10632608" y="3167034"/>
            <a:ext cx="252955" cy="101180"/>
          </a:xfrm>
          <a:prstGeom prst="rect">
            <a:avLst/>
          </a:prstGeom>
          <a:blipFill>
            <a:blip r:embed="rId34" cstate="print"/>
            <a:stretch>
              <a:fillRect/>
            </a:stretch>
          </a:blipFill>
        </p:spPr>
        <p:txBody>
          <a:bodyPr wrap="square" lIns="0" tIns="0" rIns="0" bIns="0" rtlCol="0"/>
          <a:lstStyle/>
          <a:p>
            <a:endParaRPr/>
          </a:p>
        </p:txBody>
      </p:sp>
      <p:sp>
        <p:nvSpPr>
          <p:cNvPr id="74" name="object 74"/>
          <p:cNvSpPr/>
          <p:nvPr/>
        </p:nvSpPr>
        <p:spPr>
          <a:xfrm>
            <a:off x="10945770" y="2940685"/>
            <a:ext cx="252945" cy="101180"/>
          </a:xfrm>
          <a:prstGeom prst="rect">
            <a:avLst/>
          </a:prstGeom>
          <a:blipFill>
            <a:blip r:embed="rId35" cstate="print"/>
            <a:stretch>
              <a:fillRect/>
            </a:stretch>
          </a:blipFill>
        </p:spPr>
        <p:txBody>
          <a:bodyPr wrap="square" lIns="0" tIns="0" rIns="0" bIns="0" rtlCol="0"/>
          <a:lstStyle/>
          <a:p>
            <a:endParaRPr/>
          </a:p>
        </p:txBody>
      </p:sp>
      <p:sp>
        <p:nvSpPr>
          <p:cNvPr id="75" name="object 75"/>
          <p:cNvSpPr/>
          <p:nvPr/>
        </p:nvSpPr>
        <p:spPr>
          <a:xfrm>
            <a:off x="10945770" y="3167034"/>
            <a:ext cx="252945" cy="101180"/>
          </a:xfrm>
          <a:prstGeom prst="rect">
            <a:avLst/>
          </a:prstGeom>
          <a:blipFill>
            <a:blip r:embed="rId36" cstate="print"/>
            <a:stretch>
              <a:fillRect/>
            </a:stretch>
          </a:blipFill>
        </p:spPr>
        <p:txBody>
          <a:bodyPr wrap="square" lIns="0" tIns="0" rIns="0" bIns="0" rtlCol="0"/>
          <a:lstStyle/>
          <a:p>
            <a:endParaRPr/>
          </a:p>
        </p:txBody>
      </p:sp>
      <p:sp>
        <p:nvSpPr>
          <p:cNvPr id="76" name="object 76"/>
          <p:cNvSpPr/>
          <p:nvPr/>
        </p:nvSpPr>
        <p:spPr>
          <a:xfrm>
            <a:off x="10945771" y="2715613"/>
            <a:ext cx="252945" cy="101190"/>
          </a:xfrm>
          <a:prstGeom prst="rect">
            <a:avLst/>
          </a:prstGeom>
          <a:blipFill>
            <a:blip r:embed="rId37" cstate="print"/>
            <a:stretch>
              <a:fillRect/>
            </a:stretch>
          </a:blipFill>
        </p:spPr>
        <p:txBody>
          <a:bodyPr wrap="square" lIns="0" tIns="0" rIns="0" bIns="0" rtlCol="0"/>
          <a:lstStyle/>
          <a:p>
            <a:endParaRPr/>
          </a:p>
        </p:txBody>
      </p:sp>
      <p:sp>
        <p:nvSpPr>
          <p:cNvPr id="77" name="object 77"/>
          <p:cNvSpPr/>
          <p:nvPr/>
        </p:nvSpPr>
        <p:spPr>
          <a:xfrm>
            <a:off x="11258923" y="2715613"/>
            <a:ext cx="252945" cy="101190"/>
          </a:xfrm>
          <a:prstGeom prst="rect">
            <a:avLst/>
          </a:prstGeom>
          <a:blipFill>
            <a:blip r:embed="rId38" cstate="print"/>
            <a:stretch>
              <a:fillRect/>
            </a:stretch>
          </a:blipFill>
        </p:spPr>
        <p:txBody>
          <a:bodyPr wrap="square" lIns="0" tIns="0" rIns="0" bIns="0" rtlCol="0"/>
          <a:lstStyle/>
          <a:p>
            <a:endParaRPr/>
          </a:p>
        </p:txBody>
      </p:sp>
      <p:sp>
        <p:nvSpPr>
          <p:cNvPr id="78" name="object 78"/>
          <p:cNvSpPr/>
          <p:nvPr/>
        </p:nvSpPr>
        <p:spPr>
          <a:xfrm>
            <a:off x="5703491" y="8720258"/>
            <a:ext cx="252955" cy="101180"/>
          </a:xfrm>
          <a:prstGeom prst="rect">
            <a:avLst/>
          </a:prstGeom>
          <a:blipFill>
            <a:blip r:embed="rId39" cstate="print"/>
            <a:stretch>
              <a:fillRect/>
            </a:stretch>
          </a:blipFill>
        </p:spPr>
        <p:txBody>
          <a:bodyPr wrap="square" lIns="0" tIns="0" rIns="0" bIns="0" rtlCol="0"/>
          <a:lstStyle/>
          <a:p>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27903" y="3551441"/>
            <a:ext cx="7200147" cy="1658787"/>
          </a:xfrm>
          <a:prstGeom prst="rect">
            <a:avLst/>
          </a:prstGeom>
        </p:spPr>
        <p:txBody>
          <a:bodyPr vert="horz" wrap="square" lIns="0" tIns="12065" rIns="0" bIns="0" rtlCol="0">
            <a:spAutoFit/>
          </a:bodyPr>
          <a:lstStyle/>
          <a:p>
            <a:pPr marL="12700" marR="5080">
              <a:lnSpc>
                <a:spcPct val="100200"/>
              </a:lnSpc>
              <a:spcBef>
                <a:spcPts val="95"/>
              </a:spcBef>
            </a:pPr>
            <a:r>
              <a:rPr lang="fr-FR" spc="145" dirty="0">
                <a:solidFill>
                  <a:srgbClr val="404040"/>
                </a:solidFill>
              </a:rPr>
              <a:t>Découvrez toutes </a:t>
            </a:r>
            <a:br>
              <a:rPr lang="fr-FR" spc="145" dirty="0">
                <a:solidFill>
                  <a:srgbClr val="404040"/>
                </a:solidFill>
              </a:rPr>
            </a:br>
            <a:r>
              <a:rPr lang="fr-FR" spc="145" dirty="0"/>
              <a:t>les possibilités d'Obie</a:t>
            </a:r>
            <a:endParaRPr spc="140" dirty="0"/>
          </a:p>
        </p:txBody>
      </p:sp>
      <p:sp>
        <p:nvSpPr>
          <p:cNvPr id="3" name="object 3"/>
          <p:cNvSpPr txBox="1"/>
          <p:nvPr/>
        </p:nvSpPr>
        <p:spPr>
          <a:xfrm>
            <a:off x="1327903" y="5483111"/>
            <a:ext cx="6285747" cy="2371418"/>
          </a:xfrm>
          <a:prstGeom prst="rect">
            <a:avLst/>
          </a:prstGeom>
        </p:spPr>
        <p:txBody>
          <a:bodyPr vert="horz" wrap="square" lIns="0" tIns="12065" rIns="0" bIns="0" rtlCol="0">
            <a:spAutoFit/>
          </a:bodyPr>
          <a:lstStyle/>
          <a:p>
            <a:pPr marL="12700" marR="5080">
              <a:lnSpc>
                <a:spcPct val="106600"/>
              </a:lnSpc>
              <a:spcBef>
                <a:spcPts val="95"/>
              </a:spcBef>
            </a:pPr>
            <a:r>
              <a:rPr lang="fr-FR" sz="2450" spc="-240" dirty="0">
                <a:solidFill>
                  <a:srgbClr val="404040"/>
                </a:solidFill>
                <a:latin typeface="Arial Black"/>
                <a:cs typeface="Arial Black"/>
              </a:rPr>
              <a:t>Contactez-nous et découvrez comment Obie peut améliorer les activités de votre centre de soins !</a:t>
            </a:r>
          </a:p>
          <a:p>
            <a:pPr marL="12700" marR="5080">
              <a:lnSpc>
                <a:spcPct val="106600"/>
              </a:lnSpc>
              <a:spcBef>
                <a:spcPts val="95"/>
              </a:spcBef>
            </a:pPr>
            <a:endParaRPr sz="4750" dirty="0">
              <a:latin typeface="Arial Black"/>
              <a:cs typeface="Arial Black"/>
            </a:endParaRPr>
          </a:p>
          <a:p>
            <a:pPr marL="824865">
              <a:lnSpc>
                <a:spcPct val="100000"/>
              </a:lnSpc>
            </a:pPr>
            <a:r>
              <a:rPr sz="2300" spc="90" dirty="0">
                <a:solidFill>
                  <a:srgbClr val="404040"/>
                </a:solidFill>
                <a:latin typeface="Tahoma"/>
                <a:cs typeface="Tahoma"/>
                <a:hlinkClick r:id="rId2"/>
              </a:rPr>
              <a:t>Contact@eyeclick.com</a:t>
            </a:r>
            <a:endParaRPr sz="2300" dirty="0">
              <a:latin typeface="Tahoma"/>
              <a:cs typeface="Tahoma"/>
            </a:endParaRPr>
          </a:p>
        </p:txBody>
      </p:sp>
      <p:sp>
        <p:nvSpPr>
          <p:cNvPr id="4" name="object 4"/>
          <p:cNvSpPr/>
          <p:nvPr/>
        </p:nvSpPr>
        <p:spPr>
          <a:xfrm>
            <a:off x="1327903" y="7316289"/>
            <a:ext cx="500380" cy="500380"/>
          </a:xfrm>
          <a:custGeom>
            <a:avLst/>
            <a:gdLst/>
            <a:ahLst/>
            <a:cxnLst/>
            <a:rect l="l" t="t" r="r" b="b"/>
            <a:pathLst>
              <a:path w="500380" h="500379">
                <a:moveTo>
                  <a:pt x="249877" y="0"/>
                </a:moveTo>
                <a:lnTo>
                  <a:pt x="204960" y="4025"/>
                </a:lnTo>
                <a:lnTo>
                  <a:pt x="162685" y="15632"/>
                </a:lnTo>
                <a:lnTo>
                  <a:pt x="123758" y="34114"/>
                </a:lnTo>
                <a:lnTo>
                  <a:pt x="88883" y="58767"/>
                </a:lnTo>
                <a:lnTo>
                  <a:pt x="58767" y="88883"/>
                </a:lnTo>
                <a:lnTo>
                  <a:pt x="34114" y="123758"/>
                </a:lnTo>
                <a:lnTo>
                  <a:pt x="15632" y="162685"/>
                </a:lnTo>
                <a:lnTo>
                  <a:pt x="4025" y="204960"/>
                </a:lnTo>
                <a:lnTo>
                  <a:pt x="0" y="249877"/>
                </a:lnTo>
                <a:lnTo>
                  <a:pt x="4025" y="294793"/>
                </a:lnTo>
                <a:lnTo>
                  <a:pt x="15632" y="337068"/>
                </a:lnTo>
                <a:lnTo>
                  <a:pt x="34114" y="375996"/>
                </a:lnTo>
                <a:lnTo>
                  <a:pt x="58767" y="410871"/>
                </a:lnTo>
                <a:lnTo>
                  <a:pt x="88883" y="440987"/>
                </a:lnTo>
                <a:lnTo>
                  <a:pt x="123758" y="465639"/>
                </a:lnTo>
                <a:lnTo>
                  <a:pt x="162685" y="484121"/>
                </a:lnTo>
                <a:lnTo>
                  <a:pt x="204960" y="495728"/>
                </a:lnTo>
                <a:lnTo>
                  <a:pt x="249877" y="499754"/>
                </a:lnTo>
                <a:lnTo>
                  <a:pt x="294793" y="495728"/>
                </a:lnTo>
                <a:lnTo>
                  <a:pt x="337068" y="484121"/>
                </a:lnTo>
                <a:lnTo>
                  <a:pt x="375996" y="465639"/>
                </a:lnTo>
                <a:lnTo>
                  <a:pt x="410871" y="440987"/>
                </a:lnTo>
                <a:lnTo>
                  <a:pt x="440987" y="410871"/>
                </a:lnTo>
                <a:lnTo>
                  <a:pt x="465639" y="375996"/>
                </a:lnTo>
                <a:lnTo>
                  <a:pt x="476237" y="353675"/>
                </a:lnTo>
                <a:lnTo>
                  <a:pt x="107389" y="353675"/>
                </a:lnTo>
                <a:lnTo>
                  <a:pt x="104824" y="352690"/>
                </a:lnTo>
                <a:lnTo>
                  <a:pt x="102813" y="351046"/>
                </a:lnTo>
                <a:lnTo>
                  <a:pt x="130966" y="322890"/>
                </a:lnTo>
                <a:lnTo>
                  <a:pt x="98373" y="322890"/>
                </a:lnTo>
                <a:lnTo>
                  <a:pt x="98373" y="177240"/>
                </a:lnTo>
                <a:lnTo>
                  <a:pt x="130959" y="177240"/>
                </a:lnTo>
                <a:lnTo>
                  <a:pt x="102625" y="148906"/>
                </a:lnTo>
                <a:lnTo>
                  <a:pt x="109253" y="146288"/>
                </a:lnTo>
                <a:lnTo>
                  <a:pt x="476336" y="146288"/>
                </a:lnTo>
                <a:lnTo>
                  <a:pt x="465639" y="123758"/>
                </a:lnTo>
                <a:lnTo>
                  <a:pt x="440987" y="88883"/>
                </a:lnTo>
                <a:lnTo>
                  <a:pt x="410871" y="58767"/>
                </a:lnTo>
                <a:lnTo>
                  <a:pt x="375996" y="34114"/>
                </a:lnTo>
                <a:lnTo>
                  <a:pt x="337068" y="15632"/>
                </a:lnTo>
                <a:lnTo>
                  <a:pt x="294793" y="4025"/>
                </a:lnTo>
                <a:lnTo>
                  <a:pt x="249877" y="0"/>
                </a:lnTo>
                <a:close/>
              </a:path>
              <a:path w="500380" h="500379">
                <a:moveTo>
                  <a:pt x="349279" y="266169"/>
                </a:moveTo>
                <a:lnTo>
                  <a:pt x="316691" y="266169"/>
                </a:lnTo>
                <a:lnTo>
                  <a:pt x="401495" y="350973"/>
                </a:lnTo>
                <a:lnTo>
                  <a:pt x="399495" y="352659"/>
                </a:lnTo>
                <a:lnTo>
                  <a:pt x="396919" y="353675"/>
                </a:lnTo>
                <a:lnTo>
                  <a:pt x="476237" y="353675"/>
                </a:lnTo>
                <a:lnTo>
                  <a:pt x="484121" y="337068"/>
                </a:lnTo>
                <a:lnTo>
                  <a:pt x="488117" y="322513"/>
                </a:lnTo>
                <a:lnTo>
                  <a:pt x="405631" y="322513"/>
                </a:lnTo>
                <a:lnTo>
                  <a:pt x="349279" y="266169"/>
                </a:lnTo>
                <a:close/>
              </a:path>
              <a:path w="500380" h="500379">
                <a:moveTo>
                  <a:pt x="130959" y="177240"/>
                </a:moveTo>
                <a:lnTo>
                  <a:pt x="98373" y="177240"/>
                </a:lnTo>
                <a:lnTo>
                  <a:pt x="171198" y="250065"/>
                </a:lnTo>
                <a:lnTo>
                  <a:pt x="98373" y="322890"/>
                </a:lnTo>
                <a:lnTo>
                  <a:pt x="130966" y="322890"/>
                </a:lnTo>
                <a:lnTo>
                  <a:pt x="187491" y="266358"/>
                </a:lnTo>
                <a:lnTo>
                  <a:pt x="220077" y="266358"/>
                </a:lnTo>
                <a:lnTo>
                  <a:pt x="130959" y="177240"/>
                </a:lnTo>
                <a:close/>
              </a:path>
              <a:path w="500380" h="500379">
                <a:moveTo>
                  <a:pt x="488117" y="177240"/>
                </a:moveTo>
                <a:lnTo>
                  <a:pt x="405631" y="177240"/>
                </a:lnTo>
                <a:lnTo>
                  <a:pt x="405631" y="322513"/>
                </a:lnTo>
                <a:lnTo>
                  <a:pt x="488117" y="322513"/>
                </a:lnTo>
                <a:lnTo>
                  <a:pt x="495728" y="294793"/>
                </a:lnTo>
                <a:lnTo>
                  <a:pt x="499754" y="249877"/>
                </a:lnTo>
                <a:lnTo>
                  <a:pt x="495728" y="204960"/>
                </a:lnTo>
                <a:lnTo>
                  <a:pt x="488117" y="177240"/>
                </a:lnTo>
                <a:close/>
              </a:path>
              <a:path w="500380" h="500379">
                <a:moveTo>
                  <a:pt x="220077" y="266358"/>
                </a:moveTo>
                <a:lnTo>
                  <a:pt x="187491" y="266358"/>
                </a:lnTo>
                <a:lnTo>
                  <a:pt x="227574" y="306430"/>
                </a:lnTo>
                <a:lnTo>
                  <a:pt x="232840" y="310764"/>
                </a:lnTo>
                <a:lnTo>
                  <a:pt x="238767" y="313939"/>
                </a:lnTo>
                <a:lnTo>
                  <a:pt x="245205" y="315891"/>
                </a:lnTo>
                <a:lnTo>
                  <a:pt x="252002" y="316555"/>
                </a:lnTo>
                <a:lnTo>
                  <a:pt x="258798" y="315891"/>
                </a:lnTo>
                <a:lnTo>
                  <a:pt x="265234" y="313939"/>
                </a:lnTo>
                <a:lnTo>
                  <a:pt x="271161" y="310764"/>
                </a:lnTo>
                <a:lnTo>
                  <a:pt x="276431" y="306430"/>
                </a:lnTo>
                <a:lnTo>
                  <a:pt x="289352" y="293509"/>
                </a:lnTo>
                <a:lnTo>
                  <a:pt x="248924" y="293509"/>
                </a:lnTo>
                <a:lnTo>
                  <a:pt x="246034" y="292315"/>
                </a:lnTo>
                <a:lnTo>
                  <a:pt x="220077" y="266358"/>
                </a:lnTo>
                <a:close/>
              </a:path>
              <a:path w="500380" h="500379">
                <a:moveTo>
                  <a:pt x="476336" y="146288"/>
                </a:moveTo>
                <a:lnTo>
                  <a:pt x="394752" y="146288"/>
                </a:lnTo>
                <a:lnTo>
                  <a:pt x="395809" y="146403"/>
                </a:lnTo>
                <a:lnTo>
                  <a:pt x="397066" y="146676"/>
                </a:lnTo>
                <a:lnTo>
                  <a:pt x="398396" y="147126"/>
                </a:lnTo>
                <a:lnTo>
                  <a:pt x="399401" y="147597"/>
                </a:lnTo>
                <a:lnTo>
                  <a:pt x="400846" y="148498"/>
                </a:lnTo>
                <a:lnTo>
                  <a:pt x="401369" y="148906"/>
                </a:lnTo>
                <a:lnTo>
                  <a:pt x="257971" y="292315"/>
                </a:lnTo>
                <a:lnTo>
                  <a:pt x="255081" y="293509"/>
                </a:lnTo>
                <a:lnTo>
                  <a:pt x="289352" y="293509"/>
                </a:lnTo>
                <a:lnTo>
                  <a:pt x="316691" y="266169"/>
                </a:lnTo>
                <a:lnTo>
                  <a:pt x="349279" y="266169"/>
                </a:lnTo>
                <a:lnTo>
                  <a:pt x="332984" y="249877"/>
                </a:lnTo>
                <a:lnTo>
                  <a:pt x="405631" y="177240"/>
                </a:lnTo>
                <a:lnTo>
                  <a:pt x="488117" y="177240"/>
                </a:lnTo>
                <a:lnTo>
                  <a:pt x="484121" y="162685"/>
                </a:lnTo>
                <a:lnTo>
                  <a:pt x="476336" y="146288"/>
                </a:lnTo>
                <a:close/>
              </a:path>
            </a:pathLst>
          </a:custGeom>
          <a:solidFill>
            <a:srgbClr val="EF5DA2"/>
          </a:solidFill>
        </p:spPr>
        <p:txBody>
          <a:bodyPr wrap="square" lIns="0" tIns="0" rIns="0" bIns="0" rtlCol="0"/>
          <a:lstStyle/>
          <a:p>
            <a:endParaRPr/>
          </a:p>
        </p:txBody>
      </p:sp>
      <p:sp>
        <p:nvSpPr>
          <p:cNvPr id="5" name="object 5"/>
          <p:cNvSpPr/>
          <p:nvPr/>
        </p:nvSpPr>
        <p:spPr>
          <a:xfrm>
            <a:off x="10787734" y="1904245"/>
            <a:ext cx="6921500" cy="5429250"/>
          </a:xfrm>
          <a:custGeom>
            <a:avLst/>
            <a:gdLst/>
            <a:ahLst/>
            <a:cxnLst/>
            <a:rect l="l" t="t" r="r" b="b"/>
            <a:pathLst>
              <a:path w="6921500" h="5429250">
                <a:moveTo>
                  <a:pt x="0" y="0"/>
                </a:moveTo>
                <a:lnTo>
                  <a:pt x="6921255" y="0"/>
                </a:lnTo>
                <a:lnTo>
                  <a:pt x="6921255" y="5429154"/>
                </a:lnTo>
                <a:lnTo>
                  <a:pt x="0" y="5429154"/>
                </a:lnTo>
                <a:lnTo>
                  <a:pt x="0" y="0"/>
                </a:lnTo>
                <a:close/>
              </a:path>
            </a:pathLst>
          </a:custGeom>
          <a:solidFill>
            <a:srgbClr val="000000">
              <a:alpha val="25000"/>
            </a:srgbClr>
          </a:solidFill>
        </p:spPr>
        <p:txBody>
          <a:bodyPr wrap="square" lIns="0" tIns="0" rIns="0" bIns="0" rtlCol="0"/>
          <a:lstStyle/>
          <a:p>
            <a:endParaRPr/>
          </a:p>
        </p:txBody>
      </p:sp>
      <p:sp>
        <p:nvSpPr>
          <p:cNvPr id="6" name="object 6"/>
          <p:cNvSpPr/>
          <p:nvPr/>
        </p:nvSpPr>
        <p:spPr>
          <a:xfrm>
            <a:off x="11057255" y="2169065"/>
            <a:ext cx="6389847" cy="4898318"/>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11620283" y="8341966"/>
            <a:ext cx="229657" cy="229647"/>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11517445" y="8559475"/>
            <a:ext cx="426720" cy="160020"/>
          </a:xfrm>
          <a:custGeom>
            <a:avLst/>
            <a:gdLst/>
            <a:ahLst/>
            <a:cxnLst/>
            <a:rect l="l" t="t" r="r" b="b"/>
            <a:pathLst>
              <a:path w="426720" h="160020">
                <a:moveTo>
                  <a:pt x="167619" y="128184"/>
                </a:moveTo>
                <a:lnTo>
                  <a:pt x="109068" y="128184"/>
                </a:lnTo>
                <a:lnTo>
                  <a:pt x="213996" y="157628"/>
                </a:lnTo>
                <a:lnTo>
                  <a:pt x="221033" y="159105"/>
                </a:lnTo>
                <a:lnTo>
                  <a:pt x="228205" y="159838"/>
                </a:lnTo>
                <a:lnTo>
                  <a:pt x="235399" y="159838"/>
                </a:lnTo>
                <a:lnTo>
                  <a:pt x="279534" y="150204"/>
                </a:lnTo>
                <a:lnTo>
                  <a:pt x="289411" y="143914"/>
                </a:lnTo>
                <a:lnTo>
                  <a:pt x="231460" y="143914"/>
                </a:lnTo>
                <a:lnTo>
                  <a:pt x="217504" y="142184"/>
                </a:lnTo>
                <a:lnTo>
                  <a:pt x="167619" y="128184"/>
                </a:lnTo>
                <a:close/>
              </a:path>
              <a:path w="426720" h="160020">
                <a:moveTo>
                  <a:pt x="7615" y="0"/>
                </a:moveTo>
                <a:lnTo>
                  <a:pt x="3971" y="3444"/>
                </a:lnTo>
                <a:lnTo>
                  <a:pt x="120" y="143452"/>
                </a:lnTo>
                <a:lnTo>
                  <a:pt x="0" y="150047"/>
                </a:lnTo>
                <a:lnTo>
                  <a:pt x="3385" y="153628"/>
                </a:lnTo>
                <a:lnTo>
                  <a:pt x="70556" y="155471"/>
                </a:lnTo>
                <a:lnTo>
                  <a:pt x="75058" y="155471"/>
                </a:lnTo>
                <a:lnTo>
                  <a:pt x="78576" y="152058"/>
                </a:lnTo>
                <a:lnTo>
                  <a:pt x="78870" y="141178"/>
                </a:lnTo>
                <a:lnTo>
                  <a:pt x="82136" y="139430"/>
                </a:lnTo>
                <a:lnTo>
                  <a:pt x="63069" y="139430"/>
                </a:lnTo>
                <a:lnTo>
                  <a:pt x="16118" y="138131"/>
                </a:lnTo>
                <a:lnTo>
                  <a:pt x="19468" y="16167"/>
                </a:lnTo>
                <a:lnTo>
                  <a:pt x="82308" y="16167"/>
                </a:lnTo>
                <a:lnTo>
                  <a:pt x="82597" y="5612"/>
                </a:lnTo>
                <a:lnTo>
                  <a:pt x="79152" y="1968"/>
                </a:lnTo>
                <a:lnTo>
                  <a:pt x="7615" y="0"/>
                </a:lnTo>
                <a:close/>
              </a:path>
              <a:path w="426720" h="160020">
                <a:moveTo>
                  <a:pt x="420697" y="43469"/>
                </a:moveTo>
                <a:lnTo>
                  <a:pt x="392859" y="43469"/>
                </a:lnTo>
                <a:lnTo>
                  <a:pt x="399800" y="45535"/>
                </a:lnTo>
                <a:lnTo>
                  <a:pt x="405938" y="49673"/>
                </a:lnTo>
                <a:lnTo>
                  <a:pt x="272403" y="136058"/>
                </a:lnTo>
                <a:lnTo>
                  <a:pt x="259166" y="140825"/>
                </a:lnTo>
                <a:lnTo>
                  <a:pt x="245433" y="143452"/>
                </a:lnTo>
                <a:lnTo>
                  <a:pt x="231460" y="143914"/>
                </a:lnTo>
                <a:lnTo>
                  <a:pt x="289411" y="143914"/>
                </a:lnTo>
                <a:lnTo>
                  <a:pt x="425278" y="56029"/>
                </a:lnTo>
                <a:lnTo>
                  <a:pt x="426419" y="51401"/>
                </a:lnTo>
                <a:lnTo>
                  <a:pt x="424357" y="47757"/>
                </a:lnTo>
                <a:lnTo>
                  <a:pt x="420697" y="43469"/>
                </a:lnTo>
                <a:close/>
              </a:path>
              <a:path w="426720" h="160020">
                <a:moveTo>
                  <a:pt x="82308" y="16167"/>
                </a:moveTo>
                <a:lnTo>
                  <a:pt x="19468" y="16167"/>
                </a:lnTo>
                <a:lnTo>
                  <a:pt x="66430" y="17454"/>
                </a:lnTo>
                <a:lnTo>
                  <a:pt x="63069" y="139430"/>
                </a:lnTo>
                <a:lnTo>
                  <a:pt x="82136" y="139430"/>
                </a:lnTo>
                <a:lnTo>
                  <a:pt x="101581" y="129001"/>
                </a:lnTo>
                <a:lnTo>
                  <a:pt x="109068" y="128184"/>
                </a:lnTo>
                <a:lnTo>
                  <a:pt x="167619" y="128184"/>
                </a:lnTo>
                <a:lnTo>
                  <a:pt x="148963" y="122949"/>
                </a:lnTo>
                <a:lnTo>
                  <a:pt x="79372" y="122949"/>
                </a:lnTo>
                <a:lnTo>
                  <a:pt x="81603" y="41862"/>
                </a:lnTo>
                <a:lnTo>
                  <a:pt x="102608" y="31650"/>
                </a:lnTo>
                <a:lnTo>
                  <a:pt x="125172" y="27415"/>
                </a:lnTo>
                <a:lnTo>
                  <a:pt x="186074" y="27415"/>
                </a:lnTo>
                <a:lnTo>
                  <a:pt x="183139" y="26103"/>
                </a:lnTo>
                <a:lnTo>
                  <a:pt x="177518" y="23182"/>
                </a:lnTo>
                <a:lnTo>
                  <a:pt x="82116" y="23182"/>
                </a:lnTo>
                <a:lnTo>
                  <a:pt x="82308" y="16167"/>
                </a:lnTo>
                <a:close/>
              </a:path>
              <a:path w="426720" h="160020">
                <a:moveTo>
                  <a:pt x="112040" y="113415"/>
                </a:moveTo>
                <a:lnTo>
                  <a:pt x="103676" y="113526"/>
                </a:lnTo>
                <a:lnTo>
                  <a:pt x="95488" y="115225"/>
                </a:lnTo>
                <a:lnTo>
                  <a:pt x="87707" y="118488"/>
                </a:lnTo>
                <a:lnTo>
                  <a:pt x="79372" y="122949"/>
                </a:lnTo>
                <a:lnTo>
                  <a:pt x="148963" y="122949"/>
                </a:lnTo>
                <a:lnTo>
                  <a:pt x="120345" y="114917"/>
                </a:lnTo>
                <a:lnTo>
                  <a:pt x="112040" y="113415"/>
                </a:lnTo>
                <a:close/>
              </a:path>
              <a:path w="426720" h="160020">
                <a:moveTo>
                  <a:pt x="209337" y="75432"/>
                </a:moveTo>
                <a:lnTo>
                  <a:pt x="205693" y="78877"/>
                </a:lnTo>
                <a:lnTo>
                  <a:pt x="205452" y="87620"/>
                </a:lnTo>
                <a:lnTo>
                  <a:pt x="208897" y="91264"/>
                </a:lnTo>
                <a:lnTo>
                  <a:pt x="307407" y="93976"/>
                </a:lnTo>
                <a:lnTo>
                  <a:pt x="311910" y="93965"/>
                </a:lnTo>
                <a:lnTo>
                  <a:pt x="315417" y="90552"/>
                </a:lnTo>
                <a:lnTo>
                  <a:pt x="315627" y="82824"/>
                </a:lnTo>
                <a:lnTo>
                  <a:pt x="315376" y="79379"/>
                </a:lnTo>
                <a:lnTo>
                  <a:pt x="315110" y="77903"/>
                </a:lnTo>
                <a:lnTo>
                  <a:pt x="299010" y="77903"/>
                </a:lnTo>
                <a:lnTo>
                  <a:pt x="209337" y="75432"/>
                </a:lnTo>
                <a:close/>
              </a:path>
              <a:path w="426720" h="160020">
                <a:moveTo>
                  <a:pt x="186074" y="27415"/>
                </a:moveTo>
                <a:lnTo>
                  <a:pt x="125172" y="27415"/>
                </a:lnTo>
                <a:lnTo>
                  <a:pt x="148058" y="29222"/>
                </a:lnTo>
                <a:lnTo>
                  <a:pt x="170029" y="37140"/>
                </a:lnTo>
                <a:lnTo>
                  <a:pt x="208730" y="48658"/>
                </a:lnTo>
                <a:lnTo>
                  <a:pt x="265995" y="50228"/>
                </a:lnTo>
                <a:lnTo>
                  <a:pt x="277479" y="52531"/>
                </a:lnTo>
                <a:lnTo>
                  <a:pt x="287308" y="58329"/>
                </a:lnTo>
                <a:lnTo>
                  <a:pt x="294734" y="66995"/>
                </a:lnTo>
                <a:lnTo>
                  <a:pt x="299010" y="77903"/>
                </a:lnTo>
                <a:lnTo>
                  <a:pt x="315110" y="77903"/>
                </a:lnTo>
                <a:lnTo>
                  <a:pt x="314768" y="75997"/>
                </a:lnTo>
                <a:lnTo>
                  <a:pt x="346562" y="60971"/>
                </a:lnTo>
                <a:lnTo>
                  <a:pt x="309501" y="60971"/>
                </a:lnTo>
                <a:lnTo>
                  <a:pt x="279579" y="36521"/>
                </a:lnTo>
                <a:lnTo>
                  <a:pt x="209169" y="32815"/>
                </a:lnTo>
                <a:lnTo>
                  <a:pt x="202410" y="32245"/>
                </a:lnTo>
                <a:lnTo>
                  <a:pt x="195777" y="30924"/>
                </a:lnTo>
                <a:lnTo>
                  <a:pt x="189332" y="28871"/>
                </a:lnTo>
                <a:lnTo>
                  <a:pt x="186074" y="27415"/>
                </a:lnTo>
                <a:close/>
              </a:path>
              <a:path w="426720" h="160020">
                <a:moveTo>
                  <a:pt x="386358" y="27511"/>
                </a:moveTo>
                <a:lnTo>
                  <a:pt x="371531" y="31663"/>
                </a:lnTo>
                <a:lnTo>
                  <a:pt x="309501" y="60971"/>
                </a:lnTo>
                <a:lnTo>
                  <a:pt x="346562" y="60971"/>
                </a:lnTo>
                <a:lnTo>
                  <a:pt x="378578" y="45841"/>
                </a:lnTo>
                <a:lnTo>
                  <a:pt x="385617" y="43548"/>
                </a:lnTo>
                <a:lnTo>
                  <a:pt x="392859" y="43469"/>
                </a:lnTo>
                <a:lnTo>
                  <a:pt x="420697" y="43469"/>
                </a:lnTo>
                <a:lnTo>
                  <a:pt x="414359" y="36043"/>
                </a:lnTo>
                <a:lnTo>
                  <a:pt x="401163" y="29132"/>
                </a:lnTo>
                <a:lnTo>
                  <a:pt x="386358" y="27511"/>
                </a:lnTo>
                <a:close/>
              </a:path>
              <a:path w="426720" h="160020">
                <a:moveTo>
                  <a:pt x="129701" y="11444"/>
                </a:moveTo>
                <a:lnTo>
                  <a:pt x="105366" y="14393"/>
                </a:lnTo>
                <a:lnTo>
                  <a:pt x="82116" y="23182"/>
                </a:lnTo>
                <a:lnTo>
                  <a:pt x="177518" y="23182"/>
                </a:lnTo>
                <a:lnTo>
                  <a:pt x="177317" y="23077"/>
                </a:lnTo>
                <a:lnTo>
                  <a:pt x="154043" y="14338"/>
                </a:lnTo>
                <a:lnTo>
                  <a:pt x="129701" y="11444"/>
                </a:lnTo>
                <a:close/>
              </a:path>
            </a:pathLst>
          </a:custGeom>
          <a:solidFill>
            <a:srgbClr val="404040"/>
          </a:solidFill>
        </p:spPr>
        <p:txBody>
          <a:bodyPr wrap="square" lIns="0" tIns="0" rIns="0" bIns="0" rtlCol="0"/>
          <a:lstStyle/>
          <a:p>
            <a:endParaRPr/>
          </a:p>
        </p:txBody>
      </p:sp>
      <p:sp>
        <p:nvSpPr>
          <p:cNvPr id="9" name="object 9"/>
          <p:cNvSpPr/>
          <p:nvPr/>
        </p:nvSpPr>
        <p:spPr>
          <a:xfrm>
            <a:off x="11784906" y="9362779"/>
            <a:ext cx="34290" cy="22860"/>
          </a:xfrm>
          <a:custGeom>
            <a:avLst/>
            <a:gdLst/>
            <a:ahLst/>
            <a:cxnLst/>
            <a:rect l="l" t="t" r="r" b="b"/>
            <a:pathLst>
              <a:path w="34290" h="22859">
                <a:moveTo>
                  <a:pt x="8114" y="0"/>
                </a:moveTo>
                <a:lnTo>
                  <a:pt x="2335" y="0"/>
                </a:lnTo>
                <a:lnTo>
                  <a:pt x="0" y="2335"/>
                </a:lnTo>
                <a:lnTo>
                  <a:pt x="0" y="14648"/>
                </a:lnTo>
                <a:lnTo>
                  <a:pt x="7664" y="22313"/>
                </a:lnTo>
                <a:lnTo>
                  <a:pt x="26512" y="22313"/>
                </a:lnTo>
                <a:lnTo>
                  <a:pt x="34176" y="14648"/>
                </a:lnTo>
                <a:lnTo>
                  <a:pt x="34176" y="11863"/>
                </a:lnTo>
                <a:lnTo>
                  <a:pt x="13434" y="11863"/>
                </a:lnTo>
                <a:lnTo>
                  <a:pt x="10449" y="8889"/>
                </a:lnTo>
                <a:lnTo>
                  <a:pt x="10449" y="2335"/>
                </a:lnTo>
                <a:lnTo>
                  <a:pt x="8114" y="0"/>
                </a:lnTo>
                <a:close/>
              </a:path>
              <a:path w="34290" h="22859">
                <a:moveTo>
                  <a:pt x="31841" y="0"/>
                </a:moveTo>
                <a:lnTo>
                  <a:pt x="26062" y="0"/>
                </a:lnTo>
                <a:lnTo>
                  <a:pt x="23727" y="2335"/>
                </a:lnTo>
                <a:lnTo>
                  <a:pt x="23727" y="8889"/>
                </a:lnTo>
                <a:lnTo>
                  <a:pt x="20753" y="11863"/>
                </a:lnTo>
                <a:lnTo>
                  <a:pt x="34176" y="11863"/>
                </a:lnTo>
                <a:lnTo>
                  <a:pt x="34176" y="2335"/>
                </a:lnTo>
                <a:lnTo>
                  <a:pt x="31841" y="0"/>
                </a:lnTo>
                <a:close/>
              </a:path>
            </a:pathLst>
          </a:custGeom>
          <a:solidFill>
            <a:srgbClr val="404040"/>
          </a:solidFill>
        </p:spPr>
        <p:txBody>
          <a:bodyPr wrap="square" lIns="0" tIns="0" rIns="0" bIns="0" rtlCol="0"/>
          <a:lstStyle/>
          <a:p>
            <a:endParaRPr/>
          </a:p>
        </p:txBody>
      </p:sp>
      <p:sp>
        <p:nvSpPr>
          <p:cNvPr id="10" name="object 10"/>
          <p:cNvSpPr/>
          <p:nvPr/>
        </p:nvSpPr>
        <p:spPr>
          <a:xfrm>
            <a:off x="11517502" y="9176718"/>
            <a:ext cx="359410" cy="351790"/>
          </a:xfrm>
          <a:custGeom>
            <a:avLst/>
            <a:gdLst/>
            <a:ahLst/>
            <a:cxnLst/>
            <a:rect l="l" t="t" r="r" b="b"/>
            <a:pathLst>
              <a:path w="359409" h="351790">
                <a:moveTo>
                  <a:pt x="50347" y="201930"/>
                </a:moveTo>
                <a:lnTo>
                  <a:pt x="39716" y="201930"/>
                </a:lnTo>
                <a:lnTo>
                  <a:pt x="39627" y="203200"/>
                </a:lnTo>
                <a:lnTo>
                  <a:pt x="39514" y="212090"/>
                </a:lnTo>
                <a:lnTo>
                  <a:pt x="40404" y="226060"/>
                </a:lnTo>
                <a:lnTo>
                  <a:pt x="54856" y="267970"/>
                </a:lnTo>
                <a:lnTo>
                  <a:pt x="82802" y="297180"/>
                </a:lnTo>
                <a:lnTo>
                  <a:pt x="95012" y="304800"/>
                </a:lnTo>
                <a:lnTo>
                  <a:pt x="102122" y="341630"/>
                </a:lnTo>
                <a:lnTo>
                  <a:pt x="103263" y="347980"/>
                </a:lnTo>
                <a:lnTo>
                  <a:pt x="108551" y="351790"/>
                </a:lnTo>
                <a:lnTo>
                  <a:pt x="145524" y="351790"/>
                </a:lnTo>
                <a:lnTo>
                  <a:pt x="150812" y="347980"/>
                </a:lnTo>
                <a:lnTo>
                  <a:pt x="152000" y="341630"/>
                </a:lnTo>
                <a:lnTo>
                  <a:pt x="112603" y="341630"/>
                </a:lnTo>
                <a:lnTo>
                  <a:pt x="104604" y="299720"/>
                </a:lnTo>
                <a:lnTo>
                  <a:pt x="103075" y="297180"/>
                </a:lnTo>
                <a:lnTo>
                  <a:pt x="100866" y="295910"/>
                </a:lnTo>
                <a:lnTo>
                  <a:pt x="78830" y="280670"/>
                </a:lnTo>
                <a:lnTo>
                  <a:pt x="62868" y="261620"/>
                </a:lnTo>
                <a:lnTo>
                  <a:pt x="53159" y="237490"/>
                </a:lnTo>
                <a:lnTo>
                  <a:pt x="49883" y="210820"/>
                </a:lnTo>
                <a:lnTo>
                  <a:pt x="50347" y="201930"/>
                </a:lnTo>
                <a:close/>
              </a:path>
              <a:path w="359409" h="351790">
                <a:moveTo>
                  <a:pt x="221190" y="321310"/>
                </a:moveTo>
                <a:lnTo>
                  <a:pt x="210716" y="321310"/>
                </a:lnTo>
                <a:lnTo>
                  <a:pt x="215668" y="347980"/>
                </a:lnTo>
                <a:lnTo>
                  <a:pt x="220956" y="351790"/>
                </a:lnTo>
                <a:lnTo>
                  <a:pt x="257929" y="351790"/>
                </a:lnTo>
                <a:lnTo>
                  <a:pt x="263217" y="347980"/>
                </a:lnTo>
                <a:lnTo>
                  <a:pt x="264402" y="341630"/>
                </a:lnTo>
                <a:lnTo>
                  <a:pt x="224998" y="341630"/>
                </a:lnTo>
                <a:lnTo>
                  <a:pt x="221190" y="321310"/>
                </a:lnTo>
                <a:close/>
              </a:path>
              <a:path w="359409" h="351790">
                <a:moveTo>
                  <a:pt x="150466" y="312420"/>
                </a:moveTo>
                <a:lnTo>
                  <a:pt x="146477" y="314960"/>
                </a:lnTo>
                <a:lnTo>
                  <a:pt x="141472" y="341630"/>
                </a:lnTo>
                <a:lnTo>
                  <a:pt x="152000" y="341630"/>
                </a:lnTo>
                <a:lnTo>
                  <a:pt x="155565" y="322580"/>
                </a:lnTo>
                <a:lnTo>
                  <a:pt x="202762" y="322580"/>
                </a:lnTo>
                <a:lnTo>
                  <a:pt x="210716" y="321310"/>
                </a:lnTo>
                <a:lnTo>
                  <a:pt x="221190" y="321310"/>
                </a:lnTo>
                <a:lnTo>
                  <a:pt x="219762" y="313690"/>
                </a:lnTo>
                <a:lnTo>
                  <a:pt x="162466" y="313690"/>
                </a:lnTo>
                <a:lnTo>
                  <a:pt x="150466" y="312420"/>
                </a:lnTo>
                <a:close/>
              </a:path>
              <a:path w="359409" h="351790">
                <a:moveTo>
                  <a:pt x="313692" y="152400"/>
                </a:moveTo>
                <a:lnTo>
                  <a:pt x="300106" y="152400"/>
                </a:lnTo>
                <a:lnTo>
                  <a:pt x="301613" y="153670"/>
                </a:lnTo>
                <a:lnTo>
                  <a:pt x="303037" y="156210"/>
                </a:lnTo>
                <a:lnTo>
                  <a:pt x="304388" y="157480"/>
                </a:lnTo>
                <a:lnTo>
                  <a:pt x="308235" y="163830"/>
                </a:lnTo>
                <a:lnTo>
                  <a:pt x="311586" y="168910"/>
                </a:lnTo>
                <a:lnTo>
                  <a:pt x="314432" y="175260"/>
                </a:lnTo>
                <a:lnTo>
                  <a:pt x="316765" y="181610"/>
                </a:lnTo>
                <a:lnTo>
                  <a:pt x="318377" y="186690"/>
                </a:lnTo>
                <a:lnTo>
                  <a:pt x="322398" y="191770"/>
                </a:lnTo>
                <a:lnTo>
                  <a:pt x="346083" y="198120"/>
                </a:lnTo>
                <a:lnTo>
                  <a:pt x="348680" y="201930"/>
                </a:lnTo>
                <a:lnTo>
                  <a:pt x="348680" y="234950"/>
                </a:lnTo>
                <a:lnTo>
                  <a:pt x="346083" y="238760"/>
                </a:lnTo>
                <a:lnTo>
                  <a:pt x="314733" y="248920"/>
                </a:lnTo>
                <a:lnTo>
                  <a:pt x="311529" y="251460"/>
                </a:lnTo>
                <a:lnTo>
                  <a:pt x="309487" y="254000"/>
                </a:lnTo>
                <a:lnTo>
                  <a:pt x="301513" y="265430"/>
                </a:lnTo>
                <a:lnTo>
                  <a:pt x="291577" y="276860"/>
                </a:lnTo>
                <a:lnTo>
                  <a:pt x="279717" y="285750"/>
                </a:lnTo>
                <a:lnTo>
                  <a:pt x="265970" y="294640"/>
                </a:lnTo>
                <a:lnTo>
                  <a:pt x="263719" y="294640"/>
                </a:lnTo>
                <a:lnTo>
                  <a:pt x="262149" y="297180"/>
                </a:lnTo>
                <a:lnTo>
                  <a:pt x="253877" y="341630"/>
                </a:lnTo>
                <a:lnTo>
                  <a:pt x="264402" y="341630"/>
                </a:lnTo>
                <a:lnTo>
                  <a:pt x="271750" y="302260"/>
                </a:lnTo>
                <a:lnTo>
                  <a:pt x="286439" y="293370"/>
                </a:lnTo>
                <a:lnTo>
                  <a:pt x="299159" y="283210"/>
                </a:lnTo>
                <a:lnTo>
                  <a:pt x="309871" y="271780"/>
                </a:lnTo>
                <a:lnTo>
                  <a:pt x="318534" y="260350"/>
                </a:lnTo>
                <a:lnTo>
                  <a:pt x="319267" y="259080"/>
                </a:lnTo>
                <a:lnTo>
                  <a:pt x="320398" y="257810"/>
                </a:lnTo>
                <a:lnTo>
                  <a:pt x="353622" y="246380"/>
                </a:lnTo>
                <a:lnTo>
                  <a:pt x="359130" y="238760"/>
                </a:lnTo>
                <a:lnTo>
                  <a:pt x="359130" y="198120"/>
                </a:lnTo>
                <a:lnTo>
                  <a:pt x="353622" y="190500"/>
                </a:lnTo>
                <a:lnTo>
                  <a:pt x="345413" y="187960"/>
                </a:lnTo>
                <a:lnTo>
                  <a:pt x="328817" y="181610"/>
                </a:lnTo>
                <a:lnTo>
                  <a:pt x="327330" y="180340"/>
                </a:lnTo>
                <a:lnTo>
                  <a:pt x="326733" y="179070"/>
                </a:lnTo>
                <a:lnTo>
                  <a:pt x="324114" y="171450"/>
                </a:lnTo>
                <a:lnTo>
                  <a:pt x="320915" y="165100"/>
                </a:lnTo>
                <a:lnTo>
                  <a:pt x="317149" y="157480"/>
                </a:lnTo>
                <a:lnTo>
                  <a:pt x="313692" y="152400"/>
                </a:lnTo>
                <a:close/>
              </a:path>
              <a:path w="359409" h="351790">
                <a:moveTo>
                  <a:pt x="202762" y="322580"/>
                </a:moveTo>
                <a:lnTo>
                  <a:pt x="155565" y="322580"/>
                </a:lnTo>
                <a:lnTo>
                  <a:pt x="163073" y="323850"/>
                </a:lnTo>
                <a:lnTo>
                  <a:pt x="194808" y="323850"/>
                </a:lnTo>
                <a:lnTo>
                  <a:pt x="202762" y="322580"/>
                </a:lnTo>
                <a:close/>
              </a:path>
              <a:path w="359409" h="351790">
                <a:moveTo>
                  <a:pt x="215658" y="311150"/>
                </a:moveTo>
                <a:lnTo>
                  <a:pt x="211250" y="311150"/>
                </a:lnTo>
                <a:lnTo>
                  <a:pt x="203221" y="312420"/>
                </a:lnTo>
                <a:lnTo>
                  <a:pt x="195098" y="312420"/>
                </a:lnTo>
                <a:lnTo>
                  <a:pt x="186913" y="313690"/>
                </a:lnTo>
                <a:lnTo>
                  <a:pt x="219762" y="313690"/>
                </a:lnTo>
                <a:lnTo>
                  <a:pt x="215658" y="311150"/>
                </a:lnTo>
                <a:close/>
              </a:path>
              <a:path w="359409" h="351790">
                <a:moveTo>
                  <a:pt x="16282" y="166370"/>
                </a:moveTo>
                <a:lnTo>
                  <a:pt x="11329" y="168910"/>
                </a:lnTo>
                <a:lnTo>
                  <a:pt x="2900" y="179070"/>
                </a:lnTo>
                <a:lnTo>
                  <a:pt x="3706" y="185420"/>
                </a:lnTo>
                <a:lnTo>
                  <a:pt x="7905" y="193040"/>
                </a:lnTo>
                <a:lnTo>
                  <a:pt x="14669" y="196850"/>
                </a:lnTo>
                <a:lnTo>
                  <a:pt x="25894" y="199390"/>
                </a:lnTo>
                <a:lnTo>
                  <a:pt x="25255" y="200660"/>
                </a:lnTo>
                <a:lnTo>
                  <a:pt x="18240" y="209550"/>
                </a:lnTo>
                <a:lnTo>
                  <a:pt x="2376" y="212090"/>
                </a:lnTo>
                <a:lnTo>
                  <a:pt x="0" y="213360"/>
                </a:lnTo>
                <a:lnTo>
                  <a:pt x="0" y="219710"/>
                </a:lnTo>
                <a:lnTo>
                  <a:pt x="2314" y="222250"/>
                </a:lnTo>
                <a:lnTo>
                  <a:pt x="11900" y="222250"/>
                </a:lnTo>
                <a:lnTo>
                  <a:pt x="18433" y="219710"/>
                </a:lnTo>
                <a:lnTo>
                  <a:pt x="25619" y="214630"/>
                </a:lnTo>
                <a:lnTo>
                  <a:pt x="33056" y="207010"/>
                </a:lnTo>
                <a:lnTo>
                  <a:pt x="34616" y="205740"/>
                </a:lnTo>
                <a:lnTo>
                  <a:pt x="35894" y="203200"/>
                </a:lnTo>
                <a:lnTo>
                  <a:pt x="36867" y="201930"/>
                </a:lnTo>
                <a:lnTo>
                  <a:pt x="50347" y="201930"/>
                </a:lnTo>
                <a:lnTo>
                  <a:pt x="50678" y="195580"/>
                </a:lnTo>
                <a:lnTo>
                  <a:pt x="51392" y="191770"/>
                </a:lnTo>
                <a:lnTo>
                  <a:pt x="39276" y="191770"/>
                </a:lnTo>
                <a:lnTo>
                  <a:pt x="39332" y="189230"/>
                </a:lnTo>
                <a:lnTo>
                  <a:pt x="28753" y="189230"/>
                </a:lnTo>
                <a:lnTo>
                  <a:pt x="21517" y="187960"/>
                </a:lnTo>
                <a:lnTo>
                  <a:pt x="15894" y="185420"/>
                </a:lnTo>
                <a:lnTo>
                  <a:pt x="14680" y="182880"/>
                </a:lnTo>
                <a:lnTo>
                  <a:pt x="14135" y="182880"/>
                </a:lnTo>
                <a:lnTo>
                  <a:pt x="15413" y="180340"/>
                </a:lnTo>
                <a:lnTo>
                  <a:pt x="17507" y="177800"/>
                </a:lnTo>
                <a:lnTo>
                  <a:pt x="36282" y="177800"/>
                </a:lnTo>
                <a:lnTo>
                  <a:pt x="34323" y="172720"/>
                </a:lnTo>
                <a:lnTo>
                  <a:pt x="28093" y="167640"/>
                </a:lnTo>
                <a:lnTo>
                  <a:pt x="16282" y="166370"/>
                </a:lnTo>
                <a:close/>
              </a:path>
              <a:path w="359409" h="351790">
                <a:moveTo>
                  <a:pt x="93756" y="115570"/>
                </a:moveTo>
                <a:lnTo>
                  <a:pt x="57097" y="148590"/>
                </a:lnTo>
                <a:lnTo>
                  <a:pt x="40773" y="191770"/>
                </a:lnTo>
                <a:lnTo>
                  <a:pt x="51392" y="191770"/>
                </a:lnTo>
                <a:lnTo>
                  <a:pt x="53057" y="182880"/>
                </a:lnTo>
                <a:lnTo>
                  <a:pt x="57008" y="170180"/>
                </a:lnTo>
                <a:lnTo>
                  <a:pt x="86076" y="133350"/>
                </a:lnTo>
                <a:lnTo>
                  <a:pt x="98991" y="124460"/>
                </a:lnTo>
                <a:lnTo>
                  <a:pt x="99850" y="121920"/>
                </a:lnTo>
                <a:lnTo>
                  <a:pt x="96960" y="116840"/>
                </a:lnTo>
                <a:lnTo>
                  <a:pt x="93756" y="115570"/>
                </a:lnTo>
                <a:close/>
              </a:path>
              <a:path w="359409" h="351790">
                <a:moveTo>
                  <a:pt x="36282" y="177800"/>
                </a:moveTo>
                <a:lnTo>
                  <a:pt x="22512" y="177800"/>
                </a:lnTo>
                <a:lnTo>
                  <a:pt x="25873" y="180340"/>
                </a:lnTo>
                <a:lnTo>
                  <a:pt x="28082" y="185420"/>
                </a:lnTo>
                <a:lnTo>
                  <a:pt x="28627" y="187960"/>
                </a:lnTo>
                <a:lnTo>
                  <a:pt x="28753" y="189230"/>
                </a:lnTo>
                <a:lnTo>
                  <a:pt x="39332" y="189230"/>
                </a:lnTo>
                <a:lnTo>
                  <a:pt x="39360" y="187960"/>
                </a:lnTo>
                <a:lnTo>
                  <a:pt x="38731" y="184150"/>
                </a:lnTo>
                <a:lnTo>
                  <a:pt x="36282" y="177800"/>
                </a:lnTo>
                <a:close/>
              </a:path>
              <a:path w="359409" h="351790">
                <a:moveTo>
                  <a:pt x="247811" y="110490"/>
                </a:moveTo>
                <a:lnTo>
                  <a:pt x="221354" y="110490"/>
                </a:lnTo>
                <a:lnTo>
                  <a:pt x="224234" y="111760"/>
                </a:lnTo>
                <a:lnTo>
                  <a:pt x="227511" y="111760"/>
                </a:lnTo>
                <a:lnTo>
                  <a:pt x="231239" y="113030"/>
                </a:lnTo>
                <a:lnTo>
                  <a:pt x="231113" y="114300"/>
                </a:lnTo>
                <a:lnTo>
                  <a:pt x="229665" y="123190"/>
                </a:lnTo>
                <a:lnTo>
                  <a:pt x="229472" y="127000"/>
                </a:lnTo>
                <a:lnTo>
                  <a:pt x="245427" y="165100"/>
                </a:lnTo>
                <a:lnTo>
                  <a:pt x="271143" y="173990"/>
                </a:lnTo>
                <a:lnTo>
                  <a:pt x="277562" y="173990"/>
                </a:lnTo>
                <a:lnTo>
                  <a:pt x="283478" y="171450"/>
                </a:lnTo>
                <a:lnTo>
                  <a:pt x="292734" y="166370"/>
                </a:lnTo>
                <a:lnTo>
                  <a:pt x="295820" y="162560"/>
                </a:lnTo>
                <a:lnTo>
                  <a:pt x="268824" y="162560"/>
                </a:lnTo>
                <a:lnTo>
                  <a:pt x="260088" y="161290"/>
                </a:lnTo>
                <a:lnTo>
                  <a:pt x="251594" y="156210"/>
                </a:lnTo>
                <a:lnTo>
                  <a:pt x="244913" y="149860"/>
                </a:lnTo>
                <a:lnTo>
                  <a:pt x="240946" y="140970"/>
                </a:lnTo>
                <a:lnTo>
                  <a:pt x="239730" y="129540"/>
                </a:lnTo>
                <a:lnTo>
                  <a:pt x="241301" y="115570"/>
                </a:lnTo>
                <a:lnTo>
                  <a:pt x="241688" y="114300"/>
                </a:lnTo>
                <a:lnTo>
                  <a:pt x="243039" y="113030"/>
                </a:lnTo>
                <a:lnTo>
                  <a:pt x="244882" y="111760"/>
                </a:lnTo>
                <a:lnTo>
                  <a:pt x="247811" y="110490"/>
                </a:lnTo>
                <a:close/>
              </a:path>
              <a:path w="359409" h="351790">
                <a:moveTo>
                  <a:pt x="305627" y="95250"/>
                </a:moveTo>
                <a:lnTo>
                  <a:pt x="292587" y="95250"/>
                </a:lnTo>
                <a:lnTo>
                  <a:pt x="293216" y="96520"/>
                </a:lnTo>
                <a:lnTo>
                  <a:pt x="293635" y="96520"/>
                </a:lnTo>
                <a:lnTo>
                  <a:pt x="294923" y="99060"/>
                </a:lnTo>
                <a:lnTo>
                  <a:pt x="295960" y="105410"/>
                </a:lnTo>
                <a:lnTo>
                  <a:pt x="296155" y="110490"/>
                </a:lnTo>
                <a:lnTo>
                  <a:pt x="296212" y="115570"/>
                </a:lnTo>
                <a:lnTo>
                  <a:pt x="295498" y="125730"/>
                </a:lnTo>
                <a:lnTo>
                  <a:pt x="276711" y="162560"/>
                </a:lnTo>
                <a:lnTo>
                  <a:pt x="295820" y="162560"/>
                </a:lnTo>
                <a:lnTo>
                  <a:pt x="296849" y="161290"/>
                </a:lnTo>
                <a:lnTo>
                  <a:pt x="300106" y="152400"/>
                </a:lnTo>
                <a:lnTo>
                  <a:pt x="313692" y="152400"/>
                </a:lnTo>
                <a:lnTo>
                  <a:pt x="312828" y="151130"/>
                </a:lnTo>
                <a:lnTo>
                  <a:pt x="310032" y="147320"/>
                </a:lnTo>
                <a:lnTo>
                  <a:pt x="306933" y="143510"/>
                </a:lnTo>
                <a:lnTo>
                  <a:pt x="303540" y="140970"/>
                </a:lnTo>
                <a:lnTo>
                  <a:pt x="304975" y="133350"/>
                </a:lnTo>
                <a:lnTo>
                  <a:pt x="306009" y="125730"/>
                </a:lnTo>
                <a:lnTo>
                  <a:pt x="306506" y="119380"/>
                </a:lnTo>
                <a:lnTo>
                  <a:pt x="306627" y="116840"/>
                </a:lnTo>
                <a:lnTo>
                  <a:pt x="306514" y="97790"/>
                </a:lnTo>
                <a:lnTo>
                  <a:pt x="305627" y="95250"/>
                </a:lnTo>
                <a:close/>
              </a:path>
              <a:path w="359409" h="351790">
                <a:moveTo>
                  <a:pt x="161806" y="0"/>
                </a:moveTo>
                <a:lnTo>
                  <a:pt x="122254" y="12700"/>
                </a:lnTo>
                <a:lnTo>
                  <a:pt x="95864" y="44450"/>
                </a:lnTo>
                <a:lnTo>
                  <a:pt x="90468" y="72390"/>
                </a:lnTo>
                <a:lnTo>
                  <a:pt x="91838" y="86360"/>
                </a:lnTo>
                <a:lnTo>
                  <a:pt x="111368" y="121920"/>
                </a:lnTo>
                <a:lnTo>
                  <a:pt x="123954" y="132080"/>
                </a:lnTo>
                <a:lnTo>
                  <a:pt x="117483" y="134620"/>
                </a:lnTo>
                <a:lnTo>
                  <a:pt x="111556" y="135890"/>
                </a:lnTo>
                <a:lnTo>
                  <a:pt x="110080" y="138430"/>
                </a:lnTo>
                <a:lnTo>
                  <a:pt x="111912" y="144780"/>
                </a:lnTo>
                <a:lnTo>
                  <a:pt x="114865" y="146050"/>
                </a:lnTo>
                <a:lnTo>
                  <a:pt x="117608" y="144780"/>
                </a:lnTo>
                <a:lnTo>
                  <a:pt x="139437" y="139700"/>
                </a:lnTo>
                <a:lnTo>
                  <a:pt x="161807" y="138430"/>
                </a:lnTo>
                <a:lnTo>
                  <a:pt x="213543" y="138430"/>
                </a:lnTo>
                <a:lnTo>
                  <a:pt x="212056" y="135890"/>
                </a:lnTo>
                <a:lnTo>
                  <a:pt x="206129" y="134620"/>
                </a:lnTo>
                <a:lnTo>
                  <a:pt x="199658" y="132080"/>
                </a:lnTo>
                <a:lnTo>
                  <a:pt x="204140" y="129540"/>
                </a:lnTo>
                <a:lnTo>
                  <a:pt x="140770" y="129540"/>
                </a:lnTo>
                <a:lnTo>
                  <a:pt x="111119" y="105410"/>
                </a:lnTo>
                <a:lnTo>
                  <a:pt x="100928" y="72390"/>
                </a:lnTo>
                <a:lnTo>
                  <a:pt x="102096" y="59690"/>
                </a:lnTo>
                <a:lnTo>
                  <a:pt x="128050" y="21590"/>
                </a:lnTo>
                <a:lnTo>
                  <a:pt x="161806" y="11430"/>
                </a:lnTo>
                <a:lnTo>
                  <a:pt x="198914" y="11430"/>
                </a:lnTo>
                <a:lnTo>
                  <a:pt x="189122" y="6350"/>
                </a:lnTo>
                <a:lnTo>
                  <a:pt x="175833" y="1270"/>
                </a:lnTo>
                <a:lnTo>
                  <a:pt x="161806" y="0"/>
                </a:lnTo>
                <a:close/>
              </a:path>
              <a:path w="359409" h="351790">
                <a:moveTo>
                  <a:pt x="213543" y="138430"/>
                </a:moveTo>
                <a:lnTo>
                  <a:pt x="161807" y="138430"/>
                </a:lnTo>
                <a:lnTo>
                  <a:pt x="184180" y="139700"/>
                </a:lnTo>
                <a:lnTo>
                  <a:pt x="206014" y="144780"/>
                </a:lnTo>
                <a:lnTo>
                  <a:pt x="209857" y="144780"/>
                </a:lnTo>
                <a:lnTo>
                  <a:pt x="211888" y="143510"/>
                </a:lnTo>
                <a:lnTo>
                  <a:pt x="213543" y="138430"/>
                </a:lnTo>
                <a:close/>
              </a:path>
              <a:path w="359409" h="351790">
                <a:moveTo>
                  <a:pt x="161806" y="127000"/>
                </a:moveTo>
                <a:lnTo>
                  <a:pt x="140770" y="129540"/>
                </a:lnTo>
                <a:lnTo>
                  <a:pt x="182842" y="129540"/>
                </a:lnTo>
                <a:lnTo>
                  <a:pt x="161806" y="127000"/>
                </a:lnTo>
                <a:close/>
              </a:path>
              <a:path w="359409" h="351790">
                <a:moveTo>
                  <a:pt x="230966" y="69850"/>
                </a:moveTo>
                <a:lnTo>
                  <a:pt x="225207" y="69850"/>
                </a:lnTo>
                <a:lnTo>
                  <a:pt x="222757" y="71120"/>
                </a:lnTo>
                <a:lnTo>
                  <a:pt x="222631" y="74930"/>
                </a:lnTo>
                <a:lnTo>
                  <a:pt x="221083" y="86360"/>
                </a:lnTo>
                <a:lnTo>
                  <a:pt x="199834" y="119380"/>
                </a:lnTo>
                <a:lnTo>
                  <a:pt x="182842" y="129540"/>
                </a:lnTo>
                <a:lnTo>
                  <a:pt x="204140" y="129540"/>
                </a:lnTo>
                <a:lnTo>
                  <a:pt x="208360" y="125730"/>
                </a:lnTo>
                <a:lnTo>
                  <a:pt x="215689" y="119380"/>
                </a:lnTo>
                <a:lnTo>
                  <a:pt x="218726" y="115570"/>
                </a:lnTo>
                <a:lnTo>
                  <a:pt x="221354" y="110490"/>
                </a:lnTo>
                <a:lnTo>
                  <a:pt x="247811" y="110490"/>
                </a:lnTo>
                <a:lnTo>
                  <a:pt x="262455" y="104140"/>
                </a:lnTo>
                <a:lnTo>
                  <a:pt x="237437" y="104140"/>
                </a:lnTo>
                <a:lnTo>
                  <a:pt x="234296" y="102870"/>
                </a:lnTo>
                <a:lnTo>
                  <a:pt x="231092" y="102870"/>
                </a:lnTo>
                <a:lnTo>
                  <a:pt x="226673" y="101600"/>
                </a:lnTo>
                <a:lnTo>
                  <a:pt x="229209" y="95250"/>
                </a:lnTo>
                <a:lnTo>
                  <a:pt x="231133" y="88900"/>
                </a:lnTo>
                <a:lnTo>
                  <a:pt x="232426" y="81280"/>
                </a:lnTo>
                <a:lnTo>
                  <a:pt x="233071" y="74930"/>
                </a:lnTo>
                <a:lnTo>
                  <a:pt x="233197" y="72390"/>
                </a:lnTo>
                <a:lnTo>
                  <a:pt x="230966" y="69850"/>
                </a:lnTo>
                <a:close/>
              </a:path>
              <a:path w="359409" h="351790">
                <a:moveTo>
                  <a:pt x="294888" y="85090"/>
                </a:moveTo>
                <a:lnTo>
                  <a:pt x="285988" y="86360"/>
                </a:lnTo>
                <a:lnTo>
                  <a:pt x="268877" y="90170"/>
                </a:lnTo>
                <a:lnTo>
                  <a:pt x="240537" y="101600"/>
                </a:lnTo>
                <a:lnTo>
                  <a:pt x="239427" y="102870"/>
                </a:lnTo>
                <a:lnTo>
                  <a:pt x="238401" y="102870"/>
                </a:lnTo>
                <a:lnTo>
                  <a:pt x="237437" y="104140"/>
                </a:lnTo>
                <a:lnTo>
                  <a:pt x="262455" y="104140"/>
                </a:lnTo>
                <a:lnTo>
                  <a:pt x="276023" y="99060"/>
                </a:lnTo>
                <a:lnTo>
                  <a:pt x="285734" y="96520"/>
                </a:lnTo>
                <a:lnTo>
                  <a:pt x="291739" y="95250"/>
                </a:lnTo>
                <a:lnTo>
                  <a:pt x="305627" y="95250"/>
                </a:lnTo>
                <a:lnTo>
                  <a:pt x="303854" y="90170"/>
                </a:lnTo>
                <a:lnTo>
                  <a:pt x="298598" y="86360"/>
                </a:lnTo>
                <a:lnTo>
                  <a:pt x="294888" y="85090"/>
                </a:lnTo>
                <a:close/>
              </a:path>
              <a:path w="359409" h="351790">
                <a:moveTo>
                  <a:pt x="198914" y="11430"/>
                </a:moveTo>
                <a:lnTo>
                  <a:pt x="161806" y="11430"/>
                </a:lnTo>
                <a:lnTo>
                  <a:pt x="173776" y="12700"/>
                </a:lnTo>
                <a:lnTo>
                  <a:pt x="185117" y="15240"/>
                </a:lnTo>
                <a:lnTo>
                  <a:pt x="195567" y="21590"/>
                </a:lnTo>
                <a:lnTo>
                  <a:pt x="209480" y="33020"/>
                </a:lnTo>
                <a:lnTo>
                  <a:pt x="213302" y="38100"/>
                </a:lnTo>
                <a:lnTo>
                  <a:pt x="217501" y="46990"/>
                </a:lnTo>
                <a:lnTo>
                  <a:pt x="220652" y="48260"/>
                </a:lnTo>
                <a:lnTo>
                  <a:pt x="225804" y="45720"/>
                </a:lnTo>
                <a:lnTo>
                  <a:pt x="226841" y="41910"/>
                </a:lnTo>
                <a:lnTo>
                  <a:pt x="222129" y="33020"/>
                </a:lnTo>
                <a:lnTo>
                  <a:pt x="217658" y="26670"/>
                </a:lnTo>
                <a:lnTo>
                  <a:pt x="212244" y="21590"/>
                </a:lnTo>
                <a:lnTo>
                  <a:pt x="201362" y="12700"/>
                </a:lnTo>
                <a:lnTo>
                  <a:pt x="198914" y="11430"/>
                </a:lnTo>
                <a:close/>
              </a:path>
            </a:pathLst>
          </a:custGeom>
          <a:solidFill>
            <a:srgbClr val="404040"/>
          </a:solidFill>
        </p:spPr>
        <p:txBody>
          <a:bodyPr wrap="square" lIns="0" tIns="0" rIns="0" bIns="0" rtlCol="0"/>
          <a:lstStyle/>
          <a:p>
            <a:endParaRPr/>
          </a:p>
        </p:txBody>
      </p:sp>
      <p:sp>
        <p:nvSpPr>
          <p:cNvPr id="11" name="object 11"/>
          <p:cNvSpPr/>
          <p:nvPr/>
        </p:nvSpPr>
        <p:spPr>
          <a:xfrm>
            <a:off x="11659789" y="9210109"/>
            <a:ext cx="41910" cy="75565"/>
          </a:xfrm>
          <a:custGeom>
            <a:avLst/>
            <a:gdLst/>
            <a:ahLst/>
            <a:cxnLst/>
            <a:rect l="l" t="t" r="r" b="b"/>
            <a:pathLst>
              <a:path w="41909" h="75565">
                <a:moveTo>
                  <a:pt x="7277" y="54459"/>
                </a:moveTo>
                <a:lnTo>
                  <a:pt x="1926" y="54459"/>
                </a:lnTo>
                <a:lnTo>
                  <a:pt x="0" y="57495"/>
                </a:lnTo>
                <a:lnTo>
                  <a:pt x="0" y="64217"/>
                </a:lnTo>
                <a:lnTo>
                  <a:pt x="7737" y="70395"/>
                </a:lnTo>
                <a:lnTo>
                  <a:pt x="19161" y="70584"/>
                </a:lnTo>
                <a:lnTo>
                  <a:pt x="19161" y="74542"/>
                </a:lnTo>
                <a:lnTo>
                  <a:pt x="20261" y="75557"/>
                </a:lnTo>
                <a:lnTo>
                  <a:pt x="23213" y="75557"/>
                </a:lnTo>
                <a:lnTo>
                  <a:pt x="24596" y="74542"/>
                </a:lnTo>
                <a:lnTo>
                  <a:pt x="24596" y="70301"/>
                </a:lnTo>
                <a:lnTo>
                  <a:pt x="34543" y="68919"/>
                </a:lnTo>
                <a:lnTo>
                  <a:pt x="41359" y="62657"/>
                </a:lnTo>
                <a:lnTo>
                  <a:pt x="41359" y="61642"/>
                </a:lnTo>
                <a:lnTo>
                  <a:pt x="19161" y="61642"/>
                </a:lnTo>
                <a:lnTo>
                  <a:pt x="9758" y="60909"/>
                </a:lnTo>
                <a:lnTo>
                  <a:pt x="7277" y="54459"/>
                </a:lnTo>
                <a:close/>
              </a:path>
              <a:path w="41909" h="75565">
                <a:moveTo>
                  <a:pt x="23213" y="0"/>
                </a:moveTo>
                <a:lnTo>
                  <a:pt x="20261" y="0"/>
                </a:lnTo>
                <a:lnTo>
                  <a:pt x="19161" y="1015"/>
                </a:lnTo>
                <a:lnTo>
                  <a:pt x="19161" y="4795"/>
                </a:lnTo>
                <a:lnTo>
                  <a:pt x="10408" y="5717"/>
                </a:lnTo>
                <a:lnTo>
                  <a:pt x="1654" y="10324"/>
                </a:lnTo>
                <a:lnTo>
                  <a:pt x="1654" y="33726"/>
                </a:lnTo>
                <a:lnTo>
                  <a:pt x="19161" y="39988"/>
                </a:lnTo>
                <a:lnTo>
                  <a:pt x="19161" y="61642"/>
                </a:lnTo>
                <a:lnTo>
                  <a:pt x="41359" y="61642"/>
                </a:lnTo>
                <a:lnTo>
                  <a:pt x="41359" y="61453"/>
                </a:lnTo>
                <a:lnTo>
                  <a:pt x="24041" y="61453"/>
                </a:lnTo>
                <a:lnTo>
                  <a:pt x="24041" y="42019"/>
                </a:lnTo>
                <a:lnTo>
                  <a:pt x="38883" y="42019"/>
                </a:lnTo>
                <a:lnTo>
                  <a:pt x="35985" y="37964"/>
                </a:lnTo>
                <a:lnTo>
                  <a:pt x="30599" y="34325"/>
                </a:lnTo>
                <a:lnTo>
                  <a:pt x="24596" y="31789"/>
                </a:lnTo>
                <a:lnTo>
                  <a:pt x="24596" y="30040"/>
                </a:lnTo>
                <a:lnTo>
                  <a:pt x="19716" y="30040"/>
                </a:lnTo>
                <a:lnTo>
                  <a:pt x="14826" y="28198"/>
                </a:lnTo>
                <a:lnTo>
                  <a:pt x="10868" y="26260"/>
                </a:lnTo>
                <a:lnTo>
                  <a:pt x="10868" y="16219"/>
                </a:lnTo>
                <a:lnTo>
                  <a:pt x="14554" y="13915"/>
                </a:lnTo>
                <a:lnTo>
                  <a:pt x="19716" y="13266"/>
                </a:lnTo>
                <a:lnTo>
                  <a:pt x="24596" y="13266"/>
                </a:lnTo>
                <a:lnTo>
                  <a:pt x="24596" y="13088"/>
                </a:lnTo>
                <a:lnTo>
                  <a:pt x="39670" y="13088"/>
                </a:lnTo>
                <a:lnTo>
                  <a:pt x="39705" y="6732"/>
                </a:lnTo>
                <a:lnTo>
                  <a:pt x="30857" y="4795"/>
                </a:lnTo>
                <a:lnTo>
                  <a:pt x="24596" y="4607"/>
                </a:lnTo>
                <a:lnTo>
                  <a:pt x="24596" y="1015"/>
                </a:lnTo>
                <a:lnTo>
                  <a:pt x="23213" y="0"/>
                </a:lnTo>
                <a:close/>
              </a:path>
              <a:path w="41909" h="75565">
                <a:moveTo>
                  <a:pt x="38883" y="42019"/>
                </a:moveTo>
                <a:lnTo>
                  <a:pt x="24041" y="42019"/>
                </a:lnTo>
                <a:lnTo>
                  <a:pt x="28554" y="43946"/>
                </a:lnTo>
                <a:lnTo>
                  <a:pt x="32145" y="46532"/>
                </a:lnTo>
                <a:lnTo>
                  <a:pt x="32145" y="57589"/>
                </a:lnTo>
                <a:lnTo>
                  <a:pt x="29014" y="60532"/>
                </a:lnTo>
                <a:lnTo>
                  <a:pt x="24041" y="61453"/>
                </a:lnTo>
                <a:lnTo>
                  <a:pt x="41359" y="61453"/>
                </a:lnTo>
                <a:lnTo>
                  <a:pt x="41359" y="51317"/>
                </a:lnTo>
                <a:lnTo>
                  <a:pt x="39868" y="43398"/>
                </a:lnTo>
                <a:lnTo>
                  <a:pt x="38883" y="42019"/>
                </a:lnTo>
                <a:close/>
              </a:path>
              <a:path w="41909" h="75565">
                <a:moveTo>
                  <a:pt x="24596" y="13266"/>
                </a:moveTo>
                <a:lnTo>
                  <a:pt x="19716" y="13266"/>
                </a:lnTo>
                <a:lnTo>
                  <a:pt x="19716" y="30040"/>
                </a:lnTo>
                <a:lnTo>
                  <a:pt x="24596" y="30040"/>
                </a:lnTo>
                <a:lnTo>
                  <a:pt x="24596" y="13266"/>
                </a:lnTo>
                <a:close/>
              </a:path>
              <a:path w="41909" h="75565">
                <a:moveTo>
                  <a:pt x="39670" y="13088"/>
                </a:moveTo>
                <a:lnTo>
                  <a:pt x="24596" y="13088"/>
                </a:lnTo>
                <a:lnTo>
                  <a:pt x="31046" y="13549"/>
                </a:lnTo>
                <a:lnTo>
                  <a:pt x="33444" y="16491"/>
                </a:lnTo>
                <a:lnTo>
                  <a:pt x="38417" y="16491"/>
                </a:lnTo>
                <a:lnTo>
                  <a:pt x="39670" y="13088"/>
                </a:lnTo>
                <a:close/>
              </a:path>
            </a:pathLst>
          </a:custGeom>
          <a:solidFill>
            <a:srgbClr val="404040"/>
          </a:solidFill>
        </p:spPr>
        <p:txBody>
          <a:bodyPr wrap="square" lIns="0" tIns="0" rIns="0" bIns="0" rtlCol="0"/>
          <a:lstStyle/>
          <a:p>
            <a:endParaRPr/>
          </a:p>
        </p:txBody>
      </p:sp>
      <p:sp>
        <p:nvSpPr>
          <p:cNvPr id="12" name="object 12"/>
          <p:cNvSpPr txBox="1"/>
          <p:nvPr/>
        </p:nvSpPr>
        <p:spPr>
          <a:xfrm>
            <a:off x="12384416" y="7539724"/>
            <a:ext cx="5668634" cy="1957715"/>
          </a:xfrm>
          <a:prstGeom prst="rect">
            <a:avLst/>
          </a:prstGeom>
        </p:spPr>
        <p:txBody>
          <a:bodyPr vert="horz" wrap="square" lIns="0" tIns="16510" rIns="0" bIns="0" rtlCol="0">
            <a:spAutoFit/>
          </a:bodyPr>
          <a:lstStyle/>
          <a:p>
            <a:pPr marL="12700">
              <a:lnSpc>
                <a:spcPct val="100000"/>
              </a:lnSpc>
              <a:spcBef>
                <a:spcPts val="130"/>
              </a:spcBef>
            </a:pPr>
            <a:r>
              <a:rPr lang="fr-FR" sz="1750" spc="75" dirty="0">
                <a:solidFill>
                  <a:srgbClr val="202020"/>
                </a:solidFill>
                <a:latin typeface="Tahoma"/>
                <a:cs typeface="Tahoma"/>
              </a:rPr>
              <a:t>20 JEUX INTERACTIFS</a:t>
            </a:r>
          </a:p>
          <a:p>
            <a:pPr marL="12700" marR="5080">
              <a:lnSpc>
                <a:spcPct val="308200"/>
              </a:lnSpc>
              <a:spcBef>
                <a:spcPts val="114"/>
              </a:spcBef>
            </a:pPr>
            <a:r>
              <a:rPr lang="fr-FR" sz="1750" spc="110" dirty="0">
                <a:solidFill>
                  <a:srgbClr val="202020"/>
                </a:solidFill>
                <a:latin typeface="Tahoma"/>
                <a:cs typeface="Tahoma"/>
              </a:rPr>
              <a:t>GARANTIE DE REMBOURSEMENT DE 30 JOURS </a:t>
            </a:r>
            <a:r>
              <a:rPr lang="fr-FR" sz="1750" spc="114" dirty="0">
                <a:solidFill>
                  <a:srgbClr val="202020"/>
                </a:solidFill>
                <a:latin typeface="Tahoma"/>
                <a:cs typeface="Tahoma"/>
              </a:rPr>
              <a:t>PLANS ABORDABLES ADAPTÉS À VOTRE BUDGET</a:t>
            </a:r>
          </a:p>
        </p:txBody>
      </p:sp>
      <p:sp>
        <p:nvSpPr>
          <p:cNvPr id="13" name="object 13"/>
          <p:cNvSpPr/>
          <p:nvPr/>
        </p:nvSpPr>
        <p:spPr>
          <a:xfrm>
            <a:off x="11574114" y="7651346"/>
            <a:ext cx="113148" cy="113158"/>
          </a:xfrm>
          <a:prstGeom prst="rect">
            <a:avLst/>
          </a:prstGeom>
          <a:blipFill>
            <a:blip r:embed="rId5" cstate="print"/>
            <a:stretch>
              <a:fillRect/>
            </a:stretch>
          </a:blipFill>
        </p:spPr>
        <p:txBody>
          <a:bodyPr wrap="square" lIns="0" tIns="0" rIns="0" bIns="0" rtlCol="0"/>
          <a:lstStyle/>
          <a:p>
            <a:endParaRPr/>
          </a:p>
        </p:txBody>
      </p:sp>
      <p:sp>
        <p:nvSpPr>
          <p:cNvPr id="14" name="object 14"/>
          <p:cNvSpPr/>
          <p:nvPr/>
        </p:nvSpPr>
        <p:spPr>
          <a:xfrm>
            <a:off x="11518246" y="7566479"/>
            <a:ext cx="423545" cy="254635"/>
          </a:xfrm>
          <a:custGeom>
            <a:avLst/>
            <a:gdLst/>
            <a:ahLst/>
            <a:cxnLst/>
            <a:rect l="l" t="t" r="r" b="b"/>
            <a:pathLst>
              <a:path w="423545" h="254634">
                <a:moveTo>
                  <a:pt x="232673" y="0"/>
                </a:moveTo>
                <a:lnTo>
                  <a:pt x="190235" y="0"/>
                </a:lnTo>
                <a:lnTo>
                  <a:pt x="190235" y="28292"/>
                </a:lnTo>
                <a:lnTo>
                  <a:pt x="108268" y="28302"/>
                </a:lnTo>
                <a:lnTo>
                  <a:pt x="64508" y="39905"/>
                </a:lnTo>
                <a:lnTo>
                  <a:pt x="33705" y="62462"/>
                </a:lnTo>
                <a:lnTo>
                  <a:pt x="11038" y="93177"/>
                </a:lnTo>
                <a:lnTo>
                  <a:pt x="0" y="128561"/>
                </a:lnTo>
                <a:lnTo>
                  <a:pt x="3829" y="173328"/>
                </a:lnTo>
                <a:lnTo>
                  <a:pt x="23831" y="211818"/>
                </a:lnTo>
                <a:lnTo>
                  <a:pt x="56807" y="240000"/>
                </a:lnTo>
                <a:lnTo>
                  <a:pt x="99557" y="253845"/>
                </a:lnTo>
                <a:lnTo>
                  <a:pt x="118501" y="254413"/>
                </a:lnTo>
                <a:lnTo>
                  <a:pt x="137146" y="251841"/>
                </a:lnTo>
                <a:lnTo>
                  <a:pt x="155106" y="246216"/>
                </a:lnTo>
                <a:lnTo>
                  <a:pt x="168776" y="239263"/>
                </a:lnTo>
                <a:lnTo>
                  <a:pt x="127652" y="239263"/>
                </a:lnTo>
                <a:lnTo>
                  <a:pt x="89726" y="237778"/>
                </a:lnTo>
                <a:lnTo>
                  <a:pt x="28229" y="193501"/>
                </a:lnTo>
                <a:lnTo>
                  <a:pt x="13559" y="146701"/>
                </a:lnTo>
                <a:lnTo>
                  <a:pt x="14075" y="130090"/>
                </a:lnTo>
                <a:lnTo>
                  <a:pt x="43789" y="72581"/>
                </a:lnTo>
                <a:lnTo>
                  <a:pt x="101473" y="43066"/>
                </a:lnTo>
                <a:lnTo>
                  <a:pt x="361847" y="42428"/>
                </a:lnTo>
                <a:lnTo>
                  <a:pt x="358376" y="39887"/>
                </a:lnTo>
                <a:lnTo>
                  <a:pt x="322943" y="28993"/>
                </a:lnTo>
                <a:lnTo>
                  <a:pt x="318796" y="28543"/>
                </a:lnTo>
                <a:lnTo>
                  <a:pt x="314629" y="28302"/>
                </a:lnTo>
                <a:lnTo>
                  <a:pt x="204381" y="28292"/>
                </a:lnTo>
                <a:lnTo>
                  <a:pt x="204381" y="14146"/>
                </a:lnTo>
                <a:lnTo>
                  <a:pt x="232673" y="14146"/>
                </a:lnTo>
                <a:lnTo>
                  <a:pt x="232673" y="0"/>
                </a:lnTo>
                <a:close/>
              </a:path>
              <a:path w="423545" h="254634">
                <a:moveTo>
                  <a:pt x="259811" y="226202"/>
                </a:moveTo>
                <a:lnTo>
                  <a:pt x="214003" y="226202"/>
                </a:lnTo>
                <a:lnTo>
                  <a:pt x="219480" y="226600"/>
                </a:lnTo>
                <a:lnTo>
                  <a:pt x="227825" y="227920"/>
                </a:lnTo>
                <a:lnTo>
                  <a:pt x="235919" y="230228"/>
                </a:lnTo>
                <a:lnTo>
                  <a:pt x="243679" y="233496"/>
                </a:lnTo>
                <a:lnTo>
                  <a:pt x="251008" y="237689"/>
                </a:lnTo>
                <a:lnTo>
                  <a:pt x="293149" y="253282"/>
                </a:lnTo>
                <a:lnTo>
                  <a:pt x="336493" y="251564"/>
                </a:lnTo>
                <a:lnTo>
                  <a:pt x="363370" y="239432"/>
                </a:lnTo>
                <a:lnTo>
                  <a:pt x="324675" y="239432"/>
                </a:lnTo>
                <a:lnTo>
                  <a:pt x="290838" y="238493"/>
                </a:lnTo>
                <a:lnTo>
                  <a:pt x="259811" y="226202"/>
                </a:lnTo>
                <a:close/>
              </a:path>
              <a:path w="423545" h="254634">
                <a:moveTo>
                  <a:pt x="361847" y="42428"/>
                </a:moveTo>
                <a:lnTo>
                  <a:pt x="112446" y="42428"/>
                </a:lnTo>
                <a:lnTo>
                  <a:pt x="314126" y="42438"/>
                </a:lnTo>
                <a:lnTo>
                  <a:pt x="317791" y="42626"/>
                </a:lnTo>
                <a:lnTo>
                  <a:pt x="379107" y="72539"/>
                </a:lnTo>
                <a:lnTo>
                  <a:pt x="408846" y="130132"/>
                </a:lnTo>
                <a:lnTo>
                  <a:pt x="409076" y="151084"/>
                </a:lnTo>
                <a:lnTo>
                  <a:pt x="404913" y="171429"/>
                </a:lnTo>
                <a:lnTo>
                  <a:pt x="396570" y="190446"/>
                </a:lnTo>
                <a:lnTo>
                  <a:pt x="384260" y="207459"/>
                </a:lnTo>
                <a:lnTo>
                  <a:pt x="356856" y="228937"/>
                </a:lnTo>
                <a:lnTo>
                  <a:pt x="324675" y="239432"/>
                </a:lnTo>
                <a:lnTo>
                  <a:pt x="363370" y="239432"/>
                </a:lnTo>
                <a:lnTo>
                  <a:pt x="406752" y="200925"/>
                </a:lnTo>
                <a:lnTo>
                  <a:pt x="423488" y="147450"/>
                </a:lnTo>
                <a:lnTo>
                  <a:pt x="422908" y="128519"/>
                </a:lnTo>
                <a:lnTo>
                  <a:pt x="411859" y="93141"/>
                </a:lnTo>
                <a:lnTo>
                  <a:pt x="389181" y="62433"/>
                </a:lnTo>
                <a:lnTo>
                  <a:pt x="361847" y="42428"/>
                </a:lnTo>
                <a:close/>
              </a:path>
              <a:path w="423545" h="254634">
                <a:moveTo>
                  <a:pt x="214496" y="212161"/>
                </a:moveTo>
                <a:lnTo>
                  <a:pt x="208234" y="212161"/>
                </a:lnTo>
                <a:lnTo>
                  <a:pt x="205093" y="212297"/>
                </a:lnTo>
                <a:lnTo>
                  <a:pt x="164518" y="225605"/>
                </a:lnTo>
                <a:lnTo>
                  <a:pt x="127652" y="239263"/>
                </a:lnTo>
                <a:lnTo>
                  <a:pt x="168776" y="239263"/>
                </a:lnTo>
                <a:lnTo>
                  <a:pt x="171994" y="237626"/>
                </a:lnTo>
                <a:lnTo>
                  <a:pt x="179224" y="233494"/>
                </a:lnTo>
                <a:lnTo>
                  <a:pt x="186858" y="230270"/>
                </a:lnTo>
                <a:lnTo>
                  <a:pt x="194826" y="227978"/>
                </a:lnTo>
                <a:lnTo>
                  <a:pt x="203040" y="226652"/>
                </a:lnTo>
                <a:lnTo>
                  <a:pt x="208506" y="226223"/>
                </a:lnTo>
                <a:lnTo>
                  <a:pt x="259811" y="226202"/>
                </a:lnTo>
                <a:lnTo>
                  <a:pt x="258463" y="225668"/>
                </a:lnTo>
                <a:lnTo>
                  <a:pt x="220495" y="212485"/>
                </a:lnTo>
                <a:lnTo>
                  <a:pt x="217511" y="212276"/>
                </a:lnTo>
                <a:lnTo>
                  <a:pt x="214496" y="212161"/>
                </a:lnTo>
                <a:close/>
              </a:path>
              <a:path w="423545" h="254634">
                <a:moveTo>
                  <a:pt x="232673" y="14146"/>
                </a:moveTo>
                <a:lnTo>
                  <a:pt x="218527" y="14146"/>
                </a:lnTo>
                <a:lnTo>
                  <a:pt x="218527" y="28292"/>
                </a:lnTo>
                <a:lnTo>
                  <a:pt x="232673" y="28292"/>
                </a:lnTo>
                <a:lnTo>
                  <a:pt x="232673" y="14146"/>
                </a:lnTo>
                <a:close/>
              </a:path>
            </a:pathLst>
          </a:custGeom>
          <a:solidFill>
            <a:srgbClr val="404040"/>
          </a:solidFill>
        </p:spPr>
        <p:txBody>
          <a:bodyPr wrap="square" lIns="0" tIns="0" rIns="0" bIns="0" rtlCol="0"/>
          <a:lstStyle/>
          <a:p>
            <a:endParaRPr/>
          </a:p>
        </p:txBody>
      </p:sp>
      <p:sp>
        <p:nvSpPr>
          <p:cNvPr id="15" name="object 15"/>
          <p:cNvSpPr/>
          <p:nvPr/>
        </p:nvSpPr>
        <p:spPr>
          <a:xfrm>
            <a:off x="11750913" y="7637201"/>
            <a:ext cx="155595" cy="141440"/>
          </a:xfrm>
          <a:prstGeom prst="rect">
            <a:avLst/>
          </a:prstGeom>
          <a:blipFill>
            <a:blip r:embed="rId6" cstate="print"/>
            <a:stretch>
              <a:fillRect/>
            </a:stretch>
          </a:blipFill>
        </p:spPr>
        <p:txBody>
          <a:bodyPr wrap="square" lIns="0" tIns="0" rIns="0" bIns="0" rtlCol="0"/>
          <a:lstStyle/>
          <a:p>
            <a:endParaRPr/>
          </a:p>
        </p:txBody>
      </p:sp>
      <p:sp>
        <p:nvSpPr>
          <p:cNvPr id="16" name="object 16"/>
          <p:cNvSpPr/>
          <p:nvPr/>
        </p:nvSpPr>
        <p:spPr>
          <a:xfrm>
            <a:off x="11398862" y="8119691"/>
            <a:ext cx="5706745" cy="0"/>
          </a:xfrm>
          <a:custGeom>
            <a:avLst/>
            <a:gdLst/>
            <a:ahLst/>
            <a:cxnLst/>
            <a:rect l="l" t="t" r="r" b="b"/>
            <a:pathLst>
              <a:path w="5706744">
                <a:moveTo>
                  <a:pt x="0" y="0"/>
                </a:moveTo>
                <a:lnTo>
                  <a:pt x="5706632" y="0"/>
                </a:lnTo>
              </a:path>
            </a:pathLst>
          </a:custGeom>
          <a:ln w="10470">
            <a:solidFill>
              <a:srgbClr val="D8D8D8"/>
            </a:solidFill>
          </a:ln>
        </p:spPr>
        <p:txBody>
          <a:bodyPr wrap="square" lIns="0" tIns="0" rIns="0" bIns="0" rtlCol="0"/>
          <a:lstStyle/>
          <a:p>
            <a:endParaRPr/>
          </a:p>
        </p:txBody>
      </p:sp>
      <p:sp>
        <p:nvSpPr>
          <p:cNvPr id="17" name="object 17"/>
          <p:cNvSpPr/>
          <p:nvPr/>
        </p:nvSpPr>
        <p:spPr>
          <a:xfrm>
            <a:off x="11398862" y="8941584"/>
            <a:ext cx="5706745" cy="0"/>
          </a:xfrm>
          <a:custGeom>
            <a:avLst/>
            <a:gdLst/>
            <a:ahLst/>
            <a:cxnLst/>
            <a:rect l="l" t="t" r="r" b="b"/>
            <a:pathLst>
              <a:path w="5706744">
                <a:moveTo>
                  <a:pt x="0" y="0"/>
                </a:moveTo>
                <a:lnTo>
                  <a:pt x="5706632" y="0"/>
                </a:lnTo>
              </a:path>
            </a:pathLst>
          </a:custGeom>
          <a:ln w="10470">
            <a:solidFill>
              <a:srgbClr val="D8D8D8"/>
            </a:solidFill>
          </a:ln>
        </p:spPr>
        <p:txBody>
          <a:bodyPr wrap="square" lIns="0" tIns="0" rIns="0" bIns="0" rtlCol="0"/>
          <a:lstStyle/>
          <a:p>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0404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257</TotalTime>
  <Words>967</Words>
  <Application>Microsoft Macintosh PowerPoint</Application>
  <PresentationFormat>Custom</PresentationFormat>
  <Paragraphs>157</Paragraphs>
  <Slides>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 Black</vt:lpstr>
      <vt:lpstr>Calibri</vt:lpstr>
      <vt:lpstr>Open Sans</vt:lpstr>
      <vt:lpstr>Tahoma</vt:lpstr>
      <vt:lpstr>Trebuchet MS</vt:lpstr>
      <vt:lpstr>Office Theme</vt:lpstr>
      <vt:lpstr>Améliorer la qualité des soins avec Obie</vt:lpstr>
      <vt:lpstr>Un Obie.  Quatre modes. D'innombrables possibilités.</vt:lpstr>
      <vt:lpstr>Améliorer le bien-être de vos résidents</vt:lpstr>
      <vt:lpstr>Une solution parfaite, innovante, harmonieuse et sûre</vt:lpstr>
      <vt:lpstr>Un rôle constructif dans la vie des personnes âgées</vt:lpstr>
      <vt:lpstr>Des jeux pour stimuler l'activité cognitive</vt:lpstr>
      <vt:lpstr>Des jeux pour l'interaction sociale</vt:lpstr>
      <vt:lpstr>Des jeux pour encourager le mouvement</vt:lpstr>
      <vt:lpstr>Découvrez toutes  les possibilités d'Obie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Improve the  Quality of Care  with Obie</dc:title>
  <cp:lastModifiedBy>Osnat Pardess</cp:lastModifiedBy>
  <cp:revision>43</cp:revision>
  <dcterms:created xsi:type="dcterms:W3CDTF">2020-07-17T06:18:32Z</dcterms:created>
  <dcterms:modified xsi:type="dcterms:W3CDTF">2020-07-21T11:11:59Z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2020-07-16T00:00:00Z</vt:filetime>
  </property>
  <property fmtid="{D5CDD505-2E9C-101B-9397-08002B2CF9AE}" pid="3" name="Creator">
    <vt:lpwstr>Adobe InDesign 15.1 (Macintosh)</vt:lpwstr>
  </property>
  <property fmtid="{D5CDD505-2E9C-101B-9397-08002B2CF9AE}" pid="4" name="LastSaved">
    <vt:filetime>2020-07-17T00:00:00Z</vt:filetime>
  </property>
</Properties>
</file>