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8" r:id="rId1"/>
    <p:sldMasterId id="2147483719" r:id="rId2"/>
  </p:sldMasterIdLst>
  <p:notesMasterIdLst>
    <p:notesMasterId r:id="rId12"/>
  </p:notesMasterIdLst>
  <p:sldIdLst>
    <p:sldId id="256" r:id="rId3"/>
    <p:sldId id="257" r:id="rId4"/>
    <p:sldId id="275" r:id="rId5"/>
    <p:sldId id="258" r:id="rId6"/>
    <p:sldId id="272" r:id="rId7"/>
    <p:sldId id="262" r:id="rId8"/>
    <p:sldId id="268" r:id="rId9"/>
    <p:sldId id="274" r:id="rId10"/>
    <p:sldId id="259" r:id="rId11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1C7608-FB23-49FB-92D6-889163557E5E}">
  <a:tblStyle styleId="{C01C7608-FB23-49FB-92D6-889163557E5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9" autoAdjust="0"/>
    <p:restoredTop sz="94673"/>
  </p:normalViewPr>
  <p:slideViewPr>
    <p:cSldViewPr snapToGrid="0">
      <p:cViewPr varScale="1">
        <p:scale>
          <a:sx n="107" d="100"/>
          <a:sy n="107" d="100"/>
        </p:scale>
        <p:origin x="2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75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726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811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7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05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647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4b7b55dc4a_0_7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g4b7b55dc4a_0_7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450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/>
          <p:nvPr/>
        </p:nvSpPr>
        <p:spPr>
          <a:xfrm>
            <a:off x="381000" y="304800"/>
            <a:ext cx="11430000" cy="6248400"/>
          </a:xfrm>
          <a:prstGeom prst="rect">
            <a:avLst/>
          </a:prstGeom>
          <a:solidFill>
            <a:srgbClr val="00C7F9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4" descr="D2_L4642.JPG"/>
          <p:cNvPicPr preferRelativeResize="0"/>
          <p:nvPr/>
        </p:nvPicPr>
        <p:blipFill rotWithShape="1">
          <a:blip r:embed="rId2">
            <a:alphaModFix amt="19000"/>
          </a:blip>
          <a:srcRect/>
          <a:stretch/>
        </p:blipFill>
        <p:spPr>
          <a:xfrm>
            <a:off x="381001" y="317500"/>
            <a:ext cx="11430000" cy="621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20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Google Shape;383;p77"/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spcFirstLastPara="1" vert="horz" lIns="91440" tIns="45720" rIns="91440" bIns="45720" rtlCol="0" anchor="ctr" anchorCtr="0">
            <a:normAutofit fontScale="62500" lnSpcReduction="20000"/>
          </a:bodyPr>
          <a:lstStyle/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endParaRPr lang="en-US" sz="2400" b="0" i="0" u="none" strike="noStrike" kern="1200" cap="none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2400" b="0" i="0" u="none" strike="noStrike" kern="1200" cap="none" dirty="0" err="1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EyeClick</a:t>
            </a:r>
            <a:endParaRPr lang="en-US" sz="2400" b="0" i="0" u="none" strike="noStrike" kern="1200" cap="none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2400" b="0" i="0" u="none" strike="noStrike" kern="1200" cap="none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 </a:t>
            </a:r>
            <a:endParaRPr lang="en-US" sz="2400" kern="120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he-IL" sz="3500" kern="120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מבוגרים וקשישים</a:t>
            </a:r>
            <a:endParaRPr lang="en-US" sz="3500" kern="120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endParaRPr lang="en-US" sz="2400" kern="120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Roboto"/>
            </a:endParaRP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r>
              <a:rPr lang="en-US" sz="2400" b="0" i="0" u="none" strike="noStrike" kern="1200" cap="none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sym typeface="Roboto"/>
              </a:rPr>
              <a:t>2020</a:t>
            </a:r>
          </a:p>
          <a:p>
            <a:pPr marL="0"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lt1"/>
              </a:buClr>
              <a:buSzPts val="3200"/>
            </a:pP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  <a:sym typeface="Roboto"/>
            </a:endParaRPr>
          </a:p>
        </p:txBody>
      </p:sp>
      <p:pic>
        <p:nvPicPr>
          <p:cNvPr id="5" name="Picture 4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E7349C2E-1D67-864D-B143-30572DBAA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189" y="1419889"/>
            <a:ext cx="7555319" cy="377766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DA59FD4-F470-2D43-9801-10A3DBFEF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5246" y="6078267"/>
            <a:ext cx="777344" cy="563575"/>
          </a:xfrm>
          <a:prstGeom prst="rect">
            <a:avLst/>
          </a:prstGeom>
        </p:spPr>
      </p:pic>
      <p:pic>
        <p:nvPicPr>
          <p:cNvPr id="1026" name="Picture 2" descr="Israel flag in glossy round button of icon israel Vector Image">
            <a:extLst>
              <a:ext uri="{FF2B5EF4-FFF2-40B4-BE49-F238E27FC236}">
                <a16:creationId xmlns:a16="http://schemas.microsoft.com/office/drawing/2014/main" id="{6A830FF7-6A58-6E4E-AD0D-E178C10A40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" t="4216" r="4440" b="11484"/>
          <a:stretch/>
        </p:blipFill>
        <p:spPr bwMode="auto">
          <a:xfrm>
            <a:off x="10269752" y="6078267"/>
            <a:ext cx="631796" cy="62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C1F03C-883D-7247-B904-87D0BFDAE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ECE3FE5-5141-644F-A3DE-C0CC3031D258}"/>
              </a:ext>
            </a:extLst>
          </p:cNvPr>
          <p:cNvSpPr/>
          <p:nvPr/>
        </p:nvSpPr>
        <p:spPr>
          <a:xfrm>
            <a:off x="7023738" y="1399725"/>
            <a:ext cx="35009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 fontAlgn="b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אינדקס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מחיר מוצר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מפרט מוצר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מחיר מנוי תוכן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מחיר רכישת תוכן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מחיר אחריות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מפרט אחריות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מפרט הקרנה</a:t>
            </a: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2" indent="-228600" algn="r" rtl="1" fontAlgn="b">
              <a:buFont typeface="+mj-lt"/>
              <a:buAutoNum type="arabicPeriod"/>
            </a:pP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r" rtl="1" fontAlgn="b"/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כל המחירים – בשקלים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-22860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0DF63A-940A-2548-9CE8-6E2CE9059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13188"/>
              </p:ext>
            </p:extLst>
          </p:nvPr>
        </p:nvGraphicFramePr>
        <p:xfrm>
          <a:off x="6844420" y="1994080"/>
          <a:ext cx="4102402" cy="2693409"/>
        </p:xfrm>
        <a:graphic>
          <a:graphicData uri="http://schemas.openxmlformats.org/drawingml/2006/table">
            <a:tbl>
              <a:tblPr firstRow="1" bandRow="1"/>
              <a:tblGrid>
                <a:gridCol w="972393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1059310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671638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811380">
                  <a:extLst>
                    <a:ext uri="{9D8B030D-6E8A-4147-A177-3AD203B41FA5}">
                      <a16:colId xmlns:a16="http://schemas.microsoft.com/office/drawing/2014/main" val="4041422172"/>
                    </a:ext>
                  </a:extLst>
                </a:gridCol>
                <a:gridCol w="587681">
                  <a:extLst>
                    <a:ext uri="{9D8B030D-6E8A-4147-A177-3AD203B41FA5}">
                      <a16:colId xmlns:a16="http://schemas.microsoft.com/office/drawing/2014/main" val="3342797610"/>
                    </a:ext>
                  </a:extLst>
                </a:gridCol>
              </a:tblGrid>
              <a:tr h="304125"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מחיר מוצר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קטגוריה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כמות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מחיר ליחידה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Obie PRO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Obie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5961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רכישה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1-9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מחיר מקורי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18700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10880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89866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10-19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cap="non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17765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10335</a:t>
                      </a: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20-39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9800</a:t>
                      </a: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9561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40-79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15895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9250</a:t>
                      </a: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9434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80-250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14960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8700</a:t>
                      </a: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28853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יותר מ- 250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25</a:t>
                      </a: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14025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8160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22047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81744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טרייד-אין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ללא הגבלה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261729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3D2BD59-39E0-234C-BE03-44F62F743C8E}"/>
              </a:ext>
            </a:extLst>
          </p:cNvPr>
          <p:cNvSpPr/>
          <p:nvPr/>
        </p:nvSpPr>
        <p:spPr>
          <a:xfrm>
            <a:off x="920793" y="2705725"/>
            <a:ext cx="50406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r>
              <a:rPr lang="he-IL" sz="1100" dirty="0">
                <a:latin typeface="Calibri" panose="020F0502020204030204" pitchFamily="34" charset="0"/>
              </a:rPr>
              <a:t>יחידה כוללת: חומרה, רישיון תוכנה, תקופת אחריות מוגבלת, חבילת משחקים בסיסית</a:t>
            </a:r>
          </a:p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endParaRPr lang="he-IL" sz="1100" dirty="0">
              <a:latin typeface="Calibri" panose="020F0502020204030204" pitchFamily="34" charset="0"/>
            </a:endParaRPr>
          </a:p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r>
              <a:rPr lang="he-IL" sz="1100" dirty="0">
                <a:latin typeface="Calibri" panose="020F0502020204030204" pitchFamily="34" charset="0"/>
              </a:rPr>
              <a:t>ל- </a:t>
            </a:r>
            <a:r>
              <a:rPr lang="en-US" sz="1100" dirty="0">
                <a:latin typeface="Calibri" panose="020F0502020204030204" pitchFamily="34" charset="0"/>
              </a:rPr>
              <a:t>Obie PRO</a:t>
            </a:r>
            <a:r>
              <a:rPr lang="he-IL" sz="1100" dirty="0">
                <a:latin typeface="Calibri" panose="020F0502020204030204" pitchFamily="34" charset="0"/>
              </a:rPr>
              <a:t> שינוע והתקנה כלולים במחיר</a:t>
            </a:r>
          </a:p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endParaRPr lang="he-IL" sz="1100" dirty="0">
              <a:latin typeface="Calibri" panose="020F0502020204030204" pitchFamily="34" charset="0"/>
            </a:endParaRPr>
          </a:p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r>
              <a:rPr lang="he-IL" sz="1100" dirty="0">
                <a:latin typeface="Calibri" panose="020F0502020204030204" pitchFamily="34" charset="0"/>
              </a:rPr>
              <a:t>הנחות על בסיס כמות הן ע״ב הזמנה יחידה</a:t>
            </a:r>
          </a:p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endParaRPr lang="he-IL" sz="1100" dirty="0">
              <a:latin typeface="Calibri" panose="020F0502020204030204" pitchFamily="34" charset="0"/>
            </a:endParaRPr>
          </a:p>
          <a:p>
            <a:pPr marL="171450" lvl="1" indent="-171450" algn="r" rtl="1" fontAlgn="b">
              <a:buFont typeface="Arial" panose="020B0604020202020204" pitchFamily="34" charset="0"/>
              <a:buChar char="•"/>
              <a:defRPr/>
            </a:pPr>
            <a:r>
              <a:rPr lang="he-IL" sz="1100" dirty="0">
                <a:latin typeface="Calibri" panose="020F0502020204030204" pitchFamily="34" charset="0"/>
              </a:rPr>
              <a:t>אורך חיי מוצר 5 שנים. בתום 5 שנים ניתן לבצע טרייד-אין ולשדרג למכשיר חדש</a:t>
            </a:r>
          </a:p>
          <a:p>
            <a:pPr lvl="1" algn="r" rtl="1" fontAlgn="b">
              <a:defRPr/>
            </a:pPr>
            <a:endParaRPr lang="he-IL" sz="1100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7BC588-1DAC-AF4C-9CEF-DD8C790B18A0}"/>
              </a:ext>
            </a:extLst>
          </p:cNvPr>
          <p:cNvSpPr txBox="1"/>
          <p:nvPr/>
        </p:nvSpPr>
        <p:spPr>
          <a:xfrm>
            <a:off x="6543303" y="4835757"/>
            <a:ext cx="1295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המחיר – בשקלים 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618050-D1EC-E54C-ADA3-E06CD72C8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8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AF37D1-55C8-404D-ABFC-F6A6FB91F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33272"/>
              </p:ext>
            </p:extLst>
          </p:nvPr>
        </p:nvGraphicFramePr>
        <p:xfrm>
          <a:off x="5362908" y="777493"/>
          <a:ext cx="5567364" cy="5079903"/>
        </p:xfrm>
        <a:graphic>
          <a:graphicData uri="http://schemas.openxmlformats.org/drawingml/2006/table">
            <a:tbl>
              <a:tblPr firstRow="1" bandRow="1"/>
              <a:tblGrid>
                <a:gridCol w="1280336">
                  <a:extLst>
                    <a:ext uri="{9D8B030D-6E8A-4147-A177-3AD203B41FA5}">
                      <a16:colId xmlns:a16="http://schemas.microsoft.com/office/drawing/2014/main" val="4162377246"/>
                    </a:ext>
                  </a:extLst>
                </a:gridCol>
                <a:gridCol w="2064824">
                  <a:extLst>
                    <a:ext uri="{9D8B030D-6E8A-4147-A177-3AD203B41FA5}">
                      <a16:colId xmlns:a16="http://schemas.microsoft.com/office/drawing/2014/main" val="4047757082"/>
                    </a:ext>
                  </a:extLst>
                </a:gridCol>
                <a:gridCol w="1073888">
                  <a:extLst>
                    <a:ext uri="{9D8B030D-6E8A-4147-A177-3AD203B41FA5}">
                      <a16:colId xmlns:a16="http://schemas.microsoft.com/office/drawing/2014/main" val="432446888"/>
                    </a:ext>
                  </a:extLst>
                </a:gridCol>
                <a:gridCol w="1148316">
                  <a:extLst>
                    <a:ext uri="{9D8B030D-6E8A-4147-A177-3AD203B41FA5}">
                      <a16:colId xmlns:a16="http://schemas.microsoft.com/office/drawing/2014/main" val="1476072454"/>
                    </a:ext>
                  </a:extLst>
                </a:gridCol>
              </a:tblGrid>
              <a:tr h="286109">
                <a:tc gridSpan="4"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מפרט מוצר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3" marR="69293" marT="34647" marB="3464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621292"/>
                  </a:ext>
                </a:extLst>
              </a:tr>
              <a:tr h="286109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קטגוריה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8" marR="7218" marT="7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סווג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פרטי מוצר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3" marR="69293" marT="34647" marB="34647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037186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 PRO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5372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חומרה</a:t>
                      </a: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מודל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EPSON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EB-1780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EPSON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EB-1780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39539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מקרן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LCD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LCD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3420018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יחידת הארה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 Lumens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 Lumens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4958899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גודל מקרן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 X 40 X 16 cm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 X 40 X 16 cm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482998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925490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עוצמת הארה (1-5)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395068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פעילות (שעות)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</a:t>
                      </a: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5776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החלפה (שנים)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 1 Year / Lamp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 1 Year / Lamp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3199839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חוזק</a:t>
                      </a: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Solid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Solid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247016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95474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תוכנה</a:t>
                      </a:r>
                      <a:endParaRPr lang="en-US" sz="1100" b="1" i="0" u="none" strike="noStrike" cap="non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רישיון תוכנה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Signature AI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Signature AI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520094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287733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תוכן</a:t>
                      </a:r>
                      <a:endParaRPr lang="en-US" sz="11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משחקים אינטראקטיביים כלולים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40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10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076497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חווית ״ספרייה פתוחה״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 Year 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------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1368497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699620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אחריות</a:t>
                      </a:r>
                      <a:endParaRPr lang="en-US" sz="11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אחריות מוגבלת בזמן (שנים)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 / </a:t>
                      </a:r>
                      <a:r>
                        <a:rPr kumimoji="0" lang="he-IL" sz="1100" b="0" i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פרימיום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 / זהב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3551598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 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8942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</a:t>
                      </a:r>
                      <a:endParaRPr lang="en-IL" sz="1100" b="1" i="0" u="none" strike="noStrike" cap="non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שינוע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כלול</a:t>
                      </a:r>
                      <a:endParaRPr lang="en-IL" sz="11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שינוע עצמי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023712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התקנה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כלול</a:t>
                      </a:r>
                      <a:r>
                        <a:rPr kumimoji="0" lang="en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התקנה עצמית *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7218" marR="7218" marT="721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487140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AC4C4C8-AFD1-9E40-8FC5-F5FF772F723B}"/>
              </a:ext>
            </a:extLst>
          </p:cNvPr>
          <p:cNvSpPr/>
          <p:nvPr/>
        </p:nvSpPr>
        <p:spPr>
          <a:xfrm>
            <a:off x="3866196" y="5914574"/>
            <a:ext cx="263080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* מדריך התקנה כלול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4E062503-594F-914B-BB7A-B17258EDA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1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C5BE85-C4AF-794F-A391-BE6220EC9711}"/>
              </a:ext>
            </a:extLst>
          </p:cNvPr>
          <p:cNvSpPr/>
          <p:nvPr/>
        </p:nvSpPr>
        <p:spPr>
          <a:xfrm>
            <a:off x="643466" y="2875002"/>
            <a:ext cx="457753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"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</a:endParaRPr>
          </a:p>
          <a:p>
            <a:pPr lvl="0" fontAlgn="b">
              <a:defRPr/>
            </a:pPr>
            <a:endParaRPr lang="en-US" sz="1100" dirty="0">
              <a:latin typeface="Calibri" panose="020F0502020204030204" pitchFamily="34" charset="0"/>
            </a:endParaRPr>
          </a:p>
          <a:p>
            <a:pPr marL="171450" lvl="0" indent="-171450" algn="r" rtl="1" fontAlgn="b">
              <a:buFont typeface="Arial" panose="020B0604020202020204" pitchFamily="34" charset="0"/>
              <a:buChar char="•"/>
              <a:defRPr/>
            </a:pPr>
            <a:r>
              <a:rPr lang="he-IL" sz="1100" dirty="0">
                <a:latin typeface="Calibri" panose="020F0502020204030204" pitchFamily="34" charset="0"/>
              </a:rPr>
              <a:t>חבילת מנוי תוכן ניתנת לשדרוג (יותר שנים) במהלך התקופה</a:t>
            </a:r>
          </a:p>
          <a:p>
            <a:pPr marL="171450" lvl="0" indent="-171450" algn="r" rtl="1" fontAlgn="b">
              <a:buFont typeface="Arial" panose="020B0604020202020204" pitchFamily="34" charset="0"/>
              <a:buChar char="•"/>
              <a:defRPr/>
            </a:pPr>
            <a:endParaRPr lang="he-IL" sz="1100" dirty="0">
              <a:latin typeface="Calibri" panose="020F0502020204030204" pitchFamily="34" charset="0"/>
            </a:endParaRPr>
          </a:p>
          <a:p>
            <a:pPr marL="171450" lvl="0" indent="-171450" algn="r" rtl="1" fontAlgn="b">
              <a:buFont typeface="Arial" panose="020B0604020202020204" pitchFamily="34" charset="0"/>
              <a:buChar char="•"/>
              <a:defRPr/>
            </a:pPr>
            <a:r>
              <a:rPr lang="he-IL" sz="1100" dirty="0">
                <a:latin typeface="Calibri" panose="020F0502020204030204" pitchFamily="34" charset="0"/>
              </a:rPr>
              <a:t>אורך חיי מוצר הוא 5 שנים, לכן חבילת מנוי תוכן לא מוארכת מעבר לתקופה זו</a:t>
            </a:r>
            <a:endParaRPr lang="en-US" sz="1100" dirty="0">
              <a:latin typeface="Calibri" panose="020F0502020204030204" pitchFamily="34" charset="0"/>
            </a:endParaRPr>
          </a:p>
          <a:p>
            <a:pPr marL="171450" lvl="0" indent="-171450" algn="r" rtl="1" fontAlgn="b">
              <a:buFont typeface="Arial" panose="020B0604020202020204" pitchFamily="34" charset="0"/>
              <a:buChar char="•"/>
              <a:defRPr/>
            </a:pPr>
            <a:endParaRPr lang="en-US" sz="11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63359E3-63DD-7140-9DB0-D2E456D9C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12333"/>
              </p:ext>
            </p:extLst>
          </p:nvPr>
        </p:nvGraphicFramePr>
        <p:xfrm>
          <a:off x="5698012" y="2081958"/>
          <a:ext cx="5243636" cy="2694084"/>
        </p:xfrm>
        <a:graphic>
          <a:graphicData uri="http://schemas.openxmlformats.org/drawingml/2006/table">
            <a:tbl>
              <a:tblPr firstRow="1" bandRow="1"/>
              <a:tblGrid>
                <a:gridCol w="1268888">
                  <a:extLst>
                    <a:ext uri="{9D8B030D-6E8A-4147-A177-3AD203B41FA5}">
                      <a16:colId xmlns:a16="http://schemas.microsoft.com/office/drawing/2014/main" val="3566415206"/>
                    </a:ext>
                  </a:extLst>
                </a:gridCol>
                <a:gridCol w="934024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950667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1322635">
                  <a:extLst>
                    <a:ext uri="{9D8B030D-6E8A-4147-A177-3AD203B41FA5}">
                      <a16:colId xmlns:a16="http://schemas.microsoft.com/office/drawing/2014/main" val="3342797610"/>
                    </a:ext>
                  </a:extLst>
                </a:gridCol>
              </a:tblGrid>
              <a:tr h="304125"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מחיר מנוי תוכן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קטגוריה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תשלום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שנים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מחיר לחבילה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מנוי ״ספרייה פתוחה״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מדי שנה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 – 5 שנים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מחיר מקורי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610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7473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תשלום מראש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 שנים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1100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67157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 שנים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1470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31523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966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 שנים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1710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33795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26433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 שנים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40%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1840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796500"/>
                  </a:ext>
                </a:extLst>
              </a:tr>
            </a:tbl>
          </a:graphicData>
        </a:graphic>
      </p:graphicFrame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5505F7-7CD5-5544-897B-632E85332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067D91-A0E2-E04F-862C-E1D1FA7E75DC}"/>
              </a:ext>
            </a:extLst>
          </p:cNvPr>
          <p:cNvSpPr txBox="1"/>
          <p:nvPr/>
        </p:nvSpPr>
        <p:spPr>
          <a:xfrm>
            <a:off x="5448292" y="5282052"/>
            <a:ext cx="1295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המחיר – בשקלים 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4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4794B38-BABE-6247-8230-FEA583ABD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988336"/>
              </p:ext>
            </p:extLst>
          </p:nvPr>
        </p:nvGraphicFramePr>
        <p:xfrm>
          <a:off x="5937662" y="2311032"/>
          <a:ext cx="4772533" cy="2235936"/>
        </p:xfrm>
        <a:graphic>
          <a:graphicData uri="http://schemas.openxmlformats.org/drawingml/2006/table">
            <a:tbl>
              <a:tblPr firstRow="1" bandRow="1"/>
              <a:tblGrid>
                <a:gridCol w="1531917">
                  <a:extLst>
                    <a:ext uri="{9D8B030D-6E8A-4147-A177-3AD203B41FA5}">
                      <a16:colId xmlns:a16="http://schemas.microsoft.com/office/drawing/2014/main" val="3566415206"/>
                    </a:ext>
                  </a:extLst>
                </a:gridCol>
                <a:gridCol w="914275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688894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1637447">
                  <a:extLst>
                    <a:ext uri="{9D8B030D-6E8A-4147-A177-3AD203B41FA5}">
                      <a16:colId xmlns:a16="http://schemas.microsoft.com/office/drawing/2014/main" val="530014204"/>
                    </a:ext>
                  </a:extLst>
                </a:gridCol>
              </a:tblGrid>
              <a:tr h="304125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מחיר רכישת תוכן</a:t>
                      </a:r>
                      <a:endParaRPr lang="en-US" sz="16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קטגוריה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כמות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מחיר חבילה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משחקים ״</a:t>
                      </a:r>
                      <a:r>
                        <a:rPr lang="he-IL" sz="1100" b="1" i="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לייפ</a:t>
                      </a: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-טיים״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מחיר מקורי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31889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672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2755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59445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3675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34697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40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4285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315236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35D5F0-7846-E84F-8605-2A09E6C9C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3784C0-3250-6441-A11B-E2CA202B9D85}"/>
              </a:ext>
            </a:extLst>
          </p:cNvPr>
          <p:cNvSpPr txBox="1"/>
          <p:nvPr/>
        </p:nvSpPr>
        <p:spPr>
          <a:xfrm>
            <a:off x="5662048" y="4710376"/>
            <a:ext cx="1295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המחיר – בשקלים 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99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E69CE9D-413E-2443-9C08-2F4F00D3C0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162199"/>
              </p:ext>
            </p:extLst>
          </p:nvPr>
        </p:nvGraphicFramePr>
        <p:xfrm>
          <a:off x="4751607" y="1738684"/>
          <a:ext cx="6054939" cy="3380631"/>
        </p:xfrm>
        <a:graphic>
          <a:graphicData uri="http://schemas.openxmlformats.org/drawingml/2006/table">
            <a:tbl>
              <a:tblPr firstRow="1" bandRow="1"/>
              <a:tblGrid>
                <a:gridCol w="979881">
                  <a:extLst>
                    <a:ext uri="{9D8B030D-6E8A-4147-A177-3AD203B41FA5}">
                      <a16:colId xmlns:a16="http://schemas.microsoft.com/office/drawing/2014/main" val="1320794588"/>
                    </a:ext>
                  </a:extLst>
                </a:gridCol>
                <a:gridCol w="1032958">
                  <a:extLst>
                    <a:ext uri="{9D8B030D-6E8A-4147-A177-3AD203B41FA5}">
                      <a16:colId xmlns:a16="http://schemas.microsoft.com/office/drawing/2014/main" val="350955559"/>
                    </a:ext>
                  </a:extLst>
                </a:gridCol>
                <a:gridCol w="590084">
                  <a:extLst>
                    <a:ext uri="{9D8B030D-6E8A-4147-A177-3AD203B41FA5}">
                      <a16:colId xmlns:a16="http://schemas.microsoft.com/office/drawing/2014/main" val="444634303"/>
                    </a:ext>
                  </a:extLst>
                </a:gridCol>
                <a:gridCol w="1100702">
                  <a:extLst>
                    <a:ext uri="{9D8B030D-6E8A-4147-A177-3AD203B41FA5}">
                      <a16:colId xmlns:a16="http://schemas.microsoft.com/office/drawing/2014/main" val="13673867"/>
                    </a:ext>
                  </a:extLst>
                </a:gridCol>
                <a:gridCol w="1365662">
                  <a:extLst>
                    <a:ext uri="{9D8B030D-6E8A-4147-A177-3AD203B41FA5}">
                      <a16:colId xmlns:a16="http://schemas.microsoft.com/office/drawing/2014/main" val="530014204"/>
                    </a:ext>
                  </a:extLst>
                </a:gridCol>
                <a:gridCol w="985652">
                  <a:extLst>
                    <a:ext uri="{9D8B030D-6E8A-4147-A177-3AD203B41FA5}">
                      <a16:colId xmlns:a16="http://schemas.microsoft.com/office/drawing/2014/main" val="883781066"/>
                    </a:ext>
                  </a:extLst>
                </a:gridCol>
              </a:tblGrid>
              <a:tr h="304125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מחיר אחריות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79116"/>
                  </a:ext>
                </a:extLst>
              </a:tr>
              <a:tr h="30412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אופן תשלום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שנים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IL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סוג אחריות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779" marR="83779" marT="41889" marB="41889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74956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פרימיום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זהב</a:t>
                      </a:r>
                      <a:endParaRPr lang="en-US" sz="12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כסף</a:t>
                      </a:r>
                      <a:endParaRPr lang="en-US" sz="12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15961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מדי שנה</a:t>
                      </a:r>
                      <a:endParaRPr lang="en-IL" sz="1100" b="1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 שנה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Incl.</a:t>
                      </a: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Obie Pro</a:t>
                      </a:r>
                      <a:r>
                        <a:rPr lang="he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Incl.</a:t>
                      </a: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</a:t>
                      </a:r>
                      <a:endParaRPr lang="en-IL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---</a:t>
                      </a:r>
                      <a:r>
                        <a:rPr lang="en-I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898661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שנים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Incl.</a:t>
                      </a:r>
                      <a:r>
                        <a:rPr lang="en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Obie Pro</a:t>
                      </a:r>
                      <a:r>
                        <a:rPr lang="he-IL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1700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672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שנים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מחיר מקורי</a:t>
                      </a:r>
                      <a:endParaRPr kumimoji="0" lang="en-IL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2200</a:t>
                      </a:r>
                      <a:endParaRPr lang="en-I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1700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57872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 שנים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he-IL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2200</a:t>
                      </a: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1700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28853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 שנים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he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2200</a:t>
                      </a: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he-IL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1700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638840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I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21185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תשלום מראש</a:t>
                      </a: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 שנים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 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4180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1235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22047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700915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3 שנים</a:t>
                      </a:r>
                      <a:endParaRPr lang="en-US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12%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5800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1715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261729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9667"/>
                  </a:ext>
                </a:extLst>
              </a:tr>
              <a:tr h="229074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4 שנים</a:t>
                      </a:r>
                      <a:endParaRPr lang="en-IL" sz="11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20%</a:t>
                      </a: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7040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5450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2080</a:t>
                      </a:r>
                      <a:endParaRPr lang="en-IL" sz="1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727" marR="8727" marT="872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072480"/>
                  </a:ext>
                </a:extLst>
              </a:tr>
            </a:tbl>
          </a:graphicData>
        </a:graphic>
      </p:graphicFrame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2B509D-F4F6-5446-A32A-FFA5BD6A7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033498-78FA-7646-8E50-92C47C88A150}"/>
              </a:ext>
            </a:extLst>
          </p:cNvPr>
          <p:cNvSpPr txBox="1"/>
          <p:nvPr/>
        </p:nvSpPr>
        <p:spPr>
          <a:xfrm>
            <a:off x="4474516" y="5274509"/>
            <a:ext cx="1295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המחיר – בשקלים 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CACD3D6-F124-1B4D-B2C7-CAFBCC42E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50087"/>
              </p:ext>
            </p:extLst>
          </p:nvPr>
        </p:nvGraphicFramePr>
        <p:xfrm>
          <a:off x="838431" y="856834"/>
          <a:ext cx="10515135" cy="4312294"/>
        </p:xfrm>
        <a:graphic>
          <a:graphicData uri="http://schemas.openxmlformats.org/drawingml/2006/table">
            <a:tbl>
              <a:tblPr firstRow="1" bandRow="1"/>
              <a:tblGrid>
                <a:gridCol w="1132863">
                  <a:extLst>
                    <a:ext uri="{9D8B030D-6E8A-4147-A177-3AD203B41FA5}">
                      <a16:colId xmlns:a16="http://schemas.microsoft.com/office/drawing/2014/main" val="26704816"/>
                    </a:ext>
                  </a:extLst>
                </a:gridCol>
                <a:gridCol w="2057020">
                  <a:extLst>
                    <a:ext uri="{9D8B030D-6E8A-4147-A177-3AD203B41FA5}">
                      <a16:colId xmlns:a16="http://schemas.microsoft.com/office/drawing/2014/main" val="3082344386"/>
                    </a:ext>
                  </a:extLst>
                </a:gridCol>
                <a:gridCol w="1060376">
                  <a:extLst>
                    <a:ext uri="{9D8B030D-6E8A-4147-A177-3AD203B41FA5}">
                      <a16:colId xmlns:a16="http://schemas.microsoft.com/office/drawing/2014/main" val="1337612573"/>
                    </a:ext>
                  </a:extLst>
                </a:gridCol>
                <a:gridCol w="1272746">
                  <a:extLst>
                    <a:ext uri="{9D8B030D-6E8A-4147-A177-3AD203B41FA5}">
                      <a16:colId xmlns:a16="http://schemas.microsoft.com/office/drawing/2014/main" val="2021309922"/>
                    </a:ext>
                  </a:extLst>
                </a:gridCol>
                <a:gridCol w="1149179">
                  <a:extLst>
                    <a:ext uri="{9D8B030D-6E8A-4147-A177-3AD203B41FA5}">
                      <a16:colId xmlns:a16="http://schemas.microsoft.com/office/drawing/2014/main" val="1757668155"/>
                    </a:ext>
                  </a:extLst>
                </a:gridCol>
                <a:gridCol w="3842951">
                  <a:extLst>
                    <a:ext uri="{9D8B030D-6E8A-4147-A177-3AD203B41FA5}">
                      <a16:colId xmlns:a16="http://schemas.microsoft.com/office/drawing/2014/main" val="1578361782"/>
                    </a:ext>
                  </a:extLst>
                </a:gridCol>
              </a:tblGrid>
              <a:tr h="357142">
                <a:tc gridSpan="6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מפרט אחריות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22884"/>
                  </a:ext>
                </a:extLst>
              </a:tr>
              <a:tr h="31049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קטגוריה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סווג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פרימיום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זהב</a:t>
                      </a:r>
                      <a:endParaRPr lang="en-IL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כסף</a:t>
                      </a:r>
                      <a:endParaRPr lang="en-IL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הערה</a:t>
                      </a:r>
                      <a:endParaRPr lang="en-IL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50711"/>
                  </a:ext>
                </a:extLst>
              </a:tr>
              <a:tr h="381126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תוכן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עדכונים/שדרוגים משחקים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נדרש חיבור אינטרנט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498358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תוכן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חומר שווקי וטכני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  <a:endParaRPr kumimoji="0" lang="en-IL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615967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תמיכה ״קו חם״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  <a:endParaRPr kumimoji="0" lang="en-IL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שעות עבודה, 7 ימים בשבוע</a:t>
                      </a:r>
                      <a:endParaRPr lang="en-IL" sz="1100" b="1" i="0" u="none" strike="noStrike" cap="non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441255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גישה מרחוק / בקרת מערכת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  <a:endParaRPr kumimoji="0" lang="en-IL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נדרש חיבור אינטרנט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996547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תוכנה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עדכונים/שדרוגים תוכנה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400" b="1" i="0" u="none" strike="noStrike" cap="non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נדרש חיבור אינטרנט</a:t>
                      </a:r>
                      <a:endParaRPr lang="en-IL" sz="1100" b="0" i="0" u="none" strike="noStrike" cap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457773"/>
                  </a:ext>
                </a:extLst>
              </a:tr>
              <a:tr h="351990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חומרה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ביקור טכנאי באתר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---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412746"/>
                  </a:ext>
                </a:extLst>
              </a:tr>
              <a:tr h="405412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חומרה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החלפת מנורה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ללא הגבלה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 / במהלך ביקור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L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---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100" b="1" i="0" u="none" strike="noStrike" cap="non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533699"/>
                  </a:ext>
                </a:extLst>
              </a:tr>
              <a:tr h="341752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ביקור טכנאי מחוץ לאחריות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300 שקלים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500 שקלים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מחיר מלא 700 שקלים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 מחוץ לאחריות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28598"/>
                  </a:ext>
                </a:extLst>
              </a:tr>
              <a:tr h="341752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כל שעה נוספת באתר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100 שקלים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150 שקלים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מחיר מלא 200 שקלים</a:t>
                      </a:r>
                      <a:endParaRPr lang="en-US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 מחוץ לאחריות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885451"/>
                  </a:ext>
                </a:extLst>
              </a:tr>
              <a:tr h="414670">
                <a:tc>
                  <a:txBody>
                    <a:bodyPr/>
                    <a:lstStyle/>
                    <a:p>
                      <a:pPr algn="ctr"/>
                      <a:r>
                        <a:rPr kumimoji="0" lang="he-IL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חומרה</a:t>
                      </a:r>
                      <a:endParaRPr kumimoji="0" lang="en-US" sz="1100" b="1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חלקי חילוף מחוץ לאחריות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הנחה 10%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הנחה 5%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מחיר מלא</a:t>
                      </a:r>
                      <a:endParaRPr lang="en-IL" sz="1100" b="0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he-IL" sz="11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שירות מחוץ לאחריות</a:t>
                      </a:r>
                      <a:endParaRPr kumimoji="0" lang="en-IL" sz="11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240229"/>
                  </a:ext>
                </a:extLst>
              </a:tr>
            </a:tbl>
          </a:graphicData>
        </a:graphic>
      </p:graphicFrame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3A88FA-A5CC-7647-85CA-7471120D2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2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AFCE37-C589-994D-AF84-ECB7C0A99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74914"/>
              </p:ext>
            </p:extLst>
          </p:nvPr>
        </p:nvGraphicFramePr>
        <p:xfrm>
          <a:off x="4537981" y="1727931"/>
          <a:ext cx="5900430" cy="3402137"/>
        </p:xfrm>
        <a:graphic>
          <a:graphicData uri="http://schemas.openxmlformats.org/drawingml/2006/table">
            <a:tbl>
              <a:tblPr firstRow="1" bandRow="1"/>
              <a:tblGrid>
                <a:gridCol w="1572072">
                  <a:extLst>
                    <a:ext uri="{9D8B030D-6E8A-4147-A177-3AD203B41FA5}">
                      <a16:colId xmlns:a16="http://schemas.microsoft.com/office/drawing/2014/main" val="26704816"/>
                    </a:ext>
                  </a:extLst>
                </a:gridCol>
                <a:gridCol w="1831783">
                  <a:extLst>
                    <a:ext uri="{9D8B030D-6E8A-4147-A177-3AD203B41FA5}">
                      <a16:colId xmlns:a16="http://schemas.microsoft.com/office/drawing/2014/main" val="3740452134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423451642"/>
                    </a:ext>
                  </a:extLst>
                </a:gridCol>
                <a:gridCol w="1536354">
                  <a:extLst>
                    <a:ext uri="{9D8B030D-6E8A-4147-A177-3AD203B41FA5}">
                      <a16:colId xmlns:a16="http://schemas.microsoft.com/office/drawing/2014/main" val="1337612573"/>
                    </a:ext>
                  </a:extLst>
                </a:gridCol>
              </a:tblGrid>
              <a:tr h="304217">
                <a:tc gridSpan="4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מפרט הקרנה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694" marR="81694" marT="40848" marB="4084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46822884"/>
                  </a:ext>
                </a:extLst>
              </a:tr>
              <a:tr h="30421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קטגוריה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סווג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גובה מקרן</a:t>
                      </a:r>
                      <a:endParaRPr lang="en-IL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510" marR="8510" marT="8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4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פרטי הקרנה</a:t>
                      </a:r>
                      <a:endParaRPr lang="en-US" sz="1400" b="1" i="0" u="none" strike="noStrike" cap="non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1694" marR="81694" marT="40848" marB="408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50711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L" sz="12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Obie Pro / Obie</a:t>
                      </a: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08363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משטח הקרנה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ריצפה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570950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שולחן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801024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קיר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511614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249037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מיקום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בתוך חדר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632857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389274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משטח הקרנה (מטרים)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100" b="0" i="0" u="none" strike="noStrike" dirty="0">
                          <a:effectLst/>
                          <a:latin typeface="Arial" panose="020B0604020202020204" pitchFamily="34" charset="0"/>
                        </a:rPr>
                        <a:t>2 מטר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 X 1.20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938609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Arial" panose="020B0604020202020204" pitchFamily="34" charset="0"/>
                        </a:rPr>
                        <a:t>2.5 מטר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 X 1.50 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655155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Arial" panose="020B0604020202020204" pitchFamily="34" charset="0"/>
                        </a:rPr>
                        <a:t>3 מטר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 X 1.80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979659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Arial" panose="020B0604020202020204" pitchFamily="34" charset="0"/>
                        </a:rPr>
                        <a:t>3.5 מטר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 X 2.10</a:t>
                      </a:r>
                      <a:endParaRPr lang="en-U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684398"/>
                  </a:ext>
                </a:extLst>
              </a:tr>
              <a:tr h="2310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IL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1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e-IL" sz="1100" b="0" i="0" u="none" strike="noStrike" dirty="0">
                          <a:effectLst/>
                          <a:latin typeface="Arial" panose="020B0604020202020204" pitchFamily="34" charset="0"/>
                        </a:rPr>
                        <a:t>4 מטר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 X 2.40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10" marR="8510" marT="851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2560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B8BB14-D755-BB40-9F7E-CA3EA0D1D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93" y="5543662"/>
            <a:ext cx="692023" cy="50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3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660</Words>
  <Application>Microsoft Macintosh PowerPoint</Application>
  <PresentationFormat>Widescreen</PresentationFormat>
  <Paragraphs>366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Osnat Pardess</dc:creator>
  <cp:lastModifiedBy>Osnat Pardess</cp:lastModifiedBy>
  <cp:revision>59</cp:revision>
  <dcterms:created xsi:type="dcterms:W3CDTF">2020-07-23T10:16:12Z</dcterms:created>
  <dcterms:modified xsi:type="dcterms:W3CDTF">2020-09-10T07:40:20Z</dcterms:modified>
</cp:coreProperties>
</file>