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8" r:id="rId1"/>
    <p:sldMasterId id="2147483719" r:id="rId2"/>
  </p:sldMasterIdLst>
  <p:notesMasterIdLst>
    <p:notesMasterId r:id="rId13"/>
  </p:notesMasterIdLst>
  <p:sldIdLst>
    <p:sldId id="256" r:id="rId3"/>
    <p:sldId id="257" r:id="rId4"/>
    <p:sldId id="275" r:id="rId5"/>
    <p:sldId id="258" r:id="rId6"/>
    <p:sldId id="272" r:id="rId7"/>
    <p:sldId id="262" r:id="rId8"/>
    <p:sldId id="268" r:id="rId9"/>
    <p:sldId id="274" r:id="rId10"/>
    <p:sldId id="270" r:id="rId11"/>
    <p:sldId id="259" r:id="rId12"/>
  </p:sldIdLst>
  <p:sldSz cx="12192000" cy="6858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1C7608-FB23-49FB-92D6-889163557E5E}">
  <a:tblStyle styleId="{C01C7608-FB23-49FB-92D6-889163557E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9" autoAdjust="0"/>
    <p:restoredTop sz="94673"/>
  </p:normalViewPr>
  <p:slideViewPr>
    <p:cSldViewPr snapToGrid="0">
      <p:cViewPr varScale="1">
        <p:scale>
          <a:sx n="107" d="100"/>
          <a:sy n="107" d="100"/>
        </p:scale>
        <p:origin x="2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450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75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726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11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7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05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64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103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/>
          <p:nvPr/>
        </p:nvSpPr>
        <p:spPr>
          <a:xfrm>
            <a:off x="381000" y="304800"/>
            <a:ext cx="11430000" cy="6248400"/>
          </a:xfrm>
          <a:prstGeom prst="rect">
            <a:avLst/>
          </a:prstGeom>
          <a:solidFill>
            <a:srgbClr val="00C7F9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4" descr="D2_L4642.JPG"/>
          <p:cNvPicPr preferRelativeResize="0"/>
          <p:nvPr/>
        </p:nvPicPr>
        <p:blipFill rotWithShape="1">
          <a:blip r:embed="rId2">
            <a:alphaModFix amt="19000"/>
          </a:blip>
          <a:srcRect/>
          <a:stretch/>
        </p:blipFill>
        <p:spPr>
          <a:xfrm>
            <a:off x="381001" y="317500"/>
            <a:ext cx="11430000" cy="62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0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Google Shape;383;p77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spcFirstLastPara="1" vert="horz" lIns="91440" tIns="45720" rIns="91440" bIns="45720" rtlCol="0" anchor="ctr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400" b="0" i="0" u="none" strike="noStrike" kern="1200" cap="none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EyeClick</a:t>
            </a:r>
            <a:endParaRPr lang="en-US" sz="2400" b="0" i="0" u="none" strike="noStrike" kern="1200" cap="none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 </a:t>
            </a:r>
            <a:endParaRPr lang="en-US" sz="2400" kern="12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3500" kern="12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Seniors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400" kern="12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2020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  <a:sym typeface="Roboto"/>
            </a:endParaRPr>
          </a:p>
        </p:txBody>
      </p:sp>
      <p:pic>
        <p:nvPicPr>
          <p:cNvPr id="5" name="Picture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7349C2E-1D67-864D-B143-30572DBAA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189" y="1419889"/>
            <a:ext cx="7555319" cy="377766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16C86E-8961-8F45-9195-795C5073A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5246" y="6078267"/>
            <a:ext cx="777344" cy="563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AFCE37-C589-994D-AF84-ECB7C0A99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20228"/>
              </p:ext>
            </p:extLst>
          </p:nvPr>
        </p:nvGraphicFramePr>
        <p:xfrm>
          <a:off x="1260391" y="1727931"/>
          <a:ext cx="5900430" cy="3402137"/>
        </p:xfrm>
        <a:graphic>
          <a:graphicData uri="http://schemas.openxmlformats.org/drawingml/2006/table">
            <a:tbl>
              <a:tblPr firstRow="1" bandRow="1"/>
              <a:tblGrid>
                <a:gridCol w="1572072">
                  <a:extLst>
                    <a:ext uri="{9D8B030D-6E8A-4147-A177-3AD203B41FA5}">
                      <a16:colId xmlns:a16="http://schemas.microsoft.com/office/drawing/2014/main" val="26704816"/>
                    </a:ext>
                  </a:extLst>
                </a:gridCol>
                <a:gridCol w="1831783">
                  <a:extLst>
                    <a:ext uri="{9D8B030D-6E8A-4147-A177-3AD203B41FA5}">
                      <a16:colId xmlns:a16="http://schemas.microsoft.com/office/drawing/2014/main" val="3740452134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423451642"/>
                    </a:ext>
                  </a:extLst>
                </a:gridCol>
                <a:gridCol w="1536354">
                  <a:extLst>
                    <a:ext uri="{9D8B030D-6E8A-4147-A177-3AD203B41FA5}">
                      <a16:colId xmlns:a16="http://schemas.microsoft.com/office/drawing/2014/main" val="1337612573"/>
                    </a:ext>
                  </a:extLst>
                </a:gridCol>
              </a:tblGrid>
              <a:tr h="304217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 Specs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94" marR="81694" marT="40848" marB="4084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46822884"/>
                  </a:ext>
                </a:extLst>
              </a:tr>
              <a:tr h="30421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Height</a:t>
                      </a: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Projection Details</a:t>
                      </a:r>
                    </a:p>
                  </a:txBody>
                  <a:tcPr marL="81694" marR="81694" marT="40848" marB="408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50711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 Pro / Obie</a:t>
                      </a: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8363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 Platform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Floor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70950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80102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Wall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51161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249037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32857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38927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Projection Size (meters)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 X 1.20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938609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M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 X 1.50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655155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 X 1.80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979659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 M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 X 2.10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684398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 X 2.40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2560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C6E7BC-3E99-FC4D-9850-D460113CF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3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C1F03C-883D-7247-B904-87D0BFDAE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1F5FB8-ED18-0346-8E15-1D35A0B7548E}"/>
              </a:ext>
            </a:extLst>
          </p:cNvPr>
          <p:cNvSpPr/>
          <p:nvPr/>
        </p:nvSpPr>
        <p:spPr>
          <a:xfrm>
            <a:off x="1245177" y="1493812"/>
            <a:ext cx="783003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"/>
            <a:r>
              <a:rPr lang="en-US" b="1" dirty="0">
                <a:latin typeface="Calibri" panose="020F0502020204030204" pitchFamily="34" charset="0"/>
              </a:rPr>
              <a:t>Index</a:t>
            </a:r>
            <a:r>
              <a:rPr lang="en-US" dirty="0">
                <a:latin typeface="Calibri" panose="020F0502020204030204" pitchFamily="34" charset="0"/>
              </a:rPr>
              <a:t>:</a:t>
            </a:r>
          </a:p>
          <a:p>
            <a:pPr lvl="1" fontAlgn="b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Products Price-List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Products Specs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Content Subscription Price-List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Content Purchase Price-List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Maintenance Price-List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Maintenance Features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Out-of-maintenance Price-List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Projection Specs</a:t>
            </a: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"/>
            <a:r>
              <a:rPr lang="en-US" sz="1100" b="1" dirty="0">
                <a:latin typeface="Calibri" panose="020F0502020204030204" pitchFamily="34" charset="0"/>
              </a:rPr>
              <a:t>All prices are in USD</a:t>
            </a:r>
          </a:p>
          <a:p>
            <a:pPr lvl="1" fontAlgn="b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"/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0DF63A-940A-2548-9CE8-6E2CE905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61171"/>
              </p:ext>
            </p:extLst>
          </p:nvPr>
        </p:nvGraphicFramePr>
        <p:xfrm>
          <a:off x="1317319" y="2082294"/>
          <a:ext cx="4102402" cy="2693409"/>
        </p:xfrm>
        <a:graphic>
          <a:graphicData uri="http://schemas.openxmlformats.org/drawingml/2006/table">
            <a:tbl>
              <a:tblPr firstRow="1" bandRow="1"/>
              <a:tblGrid>
                <a:gridCol w="972393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1059310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554029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928989">
                  <a:extLst>
                    <a:ext uri="{9D8B030D-6E8A-4147-A177-3AD203B41FA5}">
                      <a16:colId xmlns:a16="http://schemas.microsoft.com/office/drawing/2014/main" val="4041422172"/>
                    </a:ext>
                  </a:extLst>
                </a:gridCol>
                <a:gridCol w="587681">
                  <a:extLst>
                    <a:ext uri="{9D8B030D-6E8A-4147-A177-3AD203B41FA5}">
                      <a16:colId xmlns:a16="http://schemas.microsoft.com/office/drawing/2014/main" val="3342797610"/>
                    </a:ext>
                  </a:extLst>
                </a:gridCol>
              </a:tblGrid>
              <a:tr h="304125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Products Price-List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Quantity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Per Unit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 PRO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1-9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Baseline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5500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89866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10-19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20-39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9561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40-79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9434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80-250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28853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More than 250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25%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4125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2400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22047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81744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Trade-In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Unlimited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3500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261729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FF8B38-3112-7E41-AAA0-A271750C2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3D2BD59-39E0-234C-BE03-44F62F743C8E}"/>
              </a:ext>
            </a:extLst>
          </p:cNvPr>
          <p:cNvSpPr/>
          <p:nvPr/>
        </p:nvSpPr>
        <p:spPr>
          <a:xfrm>
            <a:off x="6393179" y="2367169"/>
            <a:ext cx="349238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"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</a:rPr>
              <a:t>Unit includes: Hardware, Perpetual Software License, limited time Maintenance and Games Basic-Package</a:t>
            </a:r>
          </a:p>
          <a:p>
            <a:pPr lvl="1" fontAlgn="b"/>
            <a:endParaRPr lang="en-US" sz="1100" dirty="0">
              <a:latin typeface="Calibri" panose="020F0502020204030204" pitchFamily="34" charset="0"/>
            </a:endParaRP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</a:rPr>
              <a:t>For Obie PRO installation and shipment are included (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Eu country members and North America – DDP. Otherwise – DAP)</a:t>
            </a:r>
            <a:endParaRPr lang="en-IL" sz="11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"/>
            <a:endParaRPr lang="en-US" sz="1100" dirty="0">
              <a:latin typeface="Calibri" panose="020F0502020204030204" pitchFamily="34" charset="0"/>
            </a:endParaRP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</a:rPr>
              <a:t>Discounted price is per order (PO)</a:t>
            </a: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</a:endParaRP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</a:rPr>
              <a:t>Product lifetime is 5 years. However, there is an option for HW trade-in</a:t>
            </a:r>
          </a:p>
          <a:p>
            <a:pPr marL="171450" lvl="1" indent="-17145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8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AF37D1-55C8-404D-ABFC-F6A6FB91F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9418"/>
              </p:ext>
            </p:extLst>
          </p:nvPr>
        </p:nvGraphicFramePr>
        <p:xfrm>
          <a:off x="1130355" y="805431"/>
          <a:ext cx="5567364" cy="5079903"/>
        </p:xfrm>
        <a:graphic>
          <a:graphicData uri="http://schemas.openxmlformats.org/drawingml/2006/table">
            <a:tbl>
              <a:tblPr firstRow="1" bandRow="1"/>
              <a:tblGrid>
                <a:gridCol w="1280336">
                  <a:extLst>
                    <a:ext uri="{9D8B030D-6E8A-4147-A177-3AD203B41FA5}">
                      <a16:colId xmlns:a16="http://schemas.microsoft.com/office/drawing/2014/main" val="4162377246"/>
                    </a:ext>
                  </a:extLst>
                </a:gridCol>
                <a:gridCol w="2064824">
                  <a:extLst>
                    <a:ext uri="{9D8B030D-6E8A-4147-A177-3AD203B41FA5}">
                      <a16:colId xmlns:a16="http://schemas.microsoft.com/office/drawing/2014/main" val="4047757082"/>
                    </a:ext>
                  </a:extLst>
                </a:gridCol>
                <a:gridCol w="1073888">
                  <a:extLst>
                    <a:ext uri="{9D8B030D-6E8A-4147-A177-3AD203B41FA5}">
                      <a16:colId xmlns:a16="http://schemas.microsoft.com/office/drawing/2014/main" val="432446888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val="1476072454"/>
                    </a:ext>
                  </a:extLst>
                </a:gridCol>
              </a:tblGrid>
              <a:tr h="286109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Products Specs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3" marR="69293" marT="34647" marB="346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621292"/>
                  </a:ext>
                </a:extLst>
              </a:tr>
              <a:tr h="28610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Details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3" marR="69293" marT="34647" marB="346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37186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 PRO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5372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HW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EPSON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EB-1780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EPSON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EB-1780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39539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Projector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LCD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LCD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3420018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Strength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 Lumens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 Lumens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4958899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Size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 X 40 X 16 cm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 X 40 X 16 cm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482998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925490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Illumination Strength (</a:t>
                      </a: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1-5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395068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</a:t>
                      </a: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5776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Replacement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 1 Year / Lamp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 1 Year / Lamp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3199839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Robustness</a:t>
                      </a: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247016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95474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SW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Perpetual Software License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Signature AI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Signature AI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20094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287733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Content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Interactive Games Included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40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076497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Open Library Experience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Year 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------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1368497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699620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Maintenance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Limited Time Maintenance (Years)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 / Premium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/ Gold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551598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8942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1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Service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Shipmemnt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Included (1)</a:t>
                      </a:r>
                      <a:endParaRPr lang="en-IL" sz="11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Self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23712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Installation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Included 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Self (2)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4871402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072274D-4337-1849-95BA-E633EAEB1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AC4C4C8-AFD1-9E40-8FC5-F5FF772F723B}"/>
              </a:ext>
            </a:extLst>
          </p:cNvPr>
          <p:cNvSpPr/>
          <p:nvPr/>
        </p:nvSpPr>
        <p:spPr>
          <a:xfrm>
            <a:off x="7623993" y="2976050"/>
            <a:ext cx="263080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Eu country members and North America – DDP. Otherwise – DAP</a:t>
            </a:r>
          </a:p>
          <a:p>
            <a:pPr marL="342900" indent="-342900">
              <a:buFont typeface="+mj-lt"/>
              <a:buAutoNum type="arabicParenR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Manuals and remote support are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1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C5BE85-C4AF-794F-A391-BE6220EC9711}"/>
              </a:ext>
            </a:extLst>
          </p:cNvPr>
          <p:cNvSpPr/>
          <p:nvPr/>
        </p:nvSpPr>
        <p:spPr>
          <a:xfrm>
            <a:off x="7210043" y="2869276"/>
            <a:ext cx="364487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</a:endParaRPr>
          </a:p>
          <a:p>
            <a:pPr lvl="0" fontAlgn="b"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171450" lvl="0" indent="-171450" fontAlgn="b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libri" panose="020F0502020204030204" pitchFamily="34" charset="0"/>
              </a:rPr>
              <a:t>Content package could be upgraded within service period, paying the delta</a:t>
            </a:r>
          </a:p>
          <a:p>
            <a:pPr marL="171450" lvl="0" indent="-171450" fontAlgn="b">
              <a:buFont typeface="Arial" panose="020B0604020202020204" pitchFamily="34" charset="0"/>
              <a:buChar char="•"/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171450" lvl="0" indent="-171450" fontAlgn="b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libri" panose="020F0502020204030204" pitchFamily="34" charset="0"/>
              </a:rPr>
              <a:t>Product lifetime is 5 years. Therefore content package  is not extended beyond 5 years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540DA0-420A-E342-A280-93106A61B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63359E3-63DD-7140-9DB0-D2E456D9C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63722"/>
              </p:ext>
            </p:extLst>
          </p:nvPr>
        </p:nvGraphicFramePr>
        <p:xfrm>
          <a:off x="1169039" y="1497526"/>
          <a:ext cx="5243636" cy="3610380"/>
        </p:xfrm>
        <a:graphic>
          <a:graphicData uri="http://schemas.openxmlformats.org/drawingml/2006/table">
            <a:tbl>
              <a:tblPr firstRow="1" bandRow="1"/>
              <a:tblGrid>
                <a:gridCol w="1268888">
                  <a:extLst>
                    <a:ext uri="{9D8B030D-6E8A-4147-A177-3AD203B41FA5}">
                      <a16:colId xmlns:a16="http://schemas.microsoft.com/office/drawing/2014/main" val="3566415206"/>
                    </a:ext>
                  </a:extLst>
                </a:gridCol>
                <a:gridCol w="934024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950667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342797610"/>
                    </a:ext>
                  </a:extLst>
                </a:gridCol>
              </a:tblGrid>
              <a:tr h="304125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Subscription Price-List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Product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Price Per Package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Library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</a:t>
                      </a:r>
                      <a:r>
                        <a:rPr lang="en-US" sz="1100" b="1" i="0" u="none" strike="noStrike" cap="non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st</a:t>
                      </a: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Year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Baseline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(All games)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5944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4697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4th Year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547758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5th Year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9979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7473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Advance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67157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31523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966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504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379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26433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40%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96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84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9B32C3-10A5-6943-9D32-C26549174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794B38-BABE-6247-8230-FEA583ABD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49054"/>
              </p:ext>
            </p:extLst>
          </p:nvPr>
        </p:nvGraphicFramePr>
        <p:xfrm>
          <a:off x="1219297" y="2184748"/>
          <a:ext cx="4135128" cy="2488503"/>
        </p:xfrm>
        <a:graphic>
          <a:graphicData uri="http://schemas.openxmlformats.org/drawingml/2006/table">
            <a:tbl>
              <a:tblPr firstRow="1" bandRow="1"/>
              <a:tblGrid>
                <a:gridCol w="1130098">
                  <a:extLst>
                    <a:ext uri="{9D8B030D-6E8A-4147-A177-3AD203B41FA5}">
                      <a16:colId xmlns:a16="http://schemas.microsoft.com/office/drawing/2014/main" val="3566415206"/>
                    </a:ext>
                  </a:extLst>
                </a:gridCol>
                <a:gridCol w="989388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507246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508396">
                  <a:extLst>
                    <a:ext uri="{9D8B030D-6E8A-4147-A177-3AD203B41FA5}">
                      <a16:colId xmlns:a16="http://schemas.microsoft.com/office/drawing/2014/main" val="530014204"/>
                    </a:ext>
                  </a:extLst>
                </a:gridCol>
              </a:tblGrid>
              <a:tr h="304125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Content Purchase Price-List</a:t>
                      </a: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Product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Quantity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Price Per Package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Buy Games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Baseline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31889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672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5944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4697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40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31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ECD173C-C3F1-D140-B969-42D2644E2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E69CE9D-413E-2443-9C08-2F4F00D3C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34410"/>
              </p:ext>
            </p:extLst>
          </p:nvPr>
        </p:nvGraphicFramePr>
        <p:xfrm>
          <a:off x="1295887" y="1738684"/>
          <a:ext cx="6054939" cy="3380631"/>
        </p:xfrm>
        <a:graphic>
          <a:graphicData uri="http://schemas.openxmlformats.org/drawingml/2006/table">
            <a:tbl>
              <a:tblPr firstRow="1" bandRow="1"/>
              <a:tblGrid>
                <a:gridCol w="979881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1032958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590084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100702">
                  <a:extLst>
                    <a:ext uri="{9D8B030D-6E8A-4147-A177-3AD203B41FA5}">
                      <a16:colId xmlns:a16="http://schemas.microsoft.com/office/drawing/2014/main" val="13673867"/>
                    </a:ext>
                  </a:extLst>
                </a:gridCol>
                <a:gridCol w="1365662">
                  <a:extLst>
                    <a:ext uri="{9D8B030D-6E8A-4147-A177-3AD203B41FA5}">
                      <a16:colId xmlns:a16="http://schemas.microsoft.com/office/drawing/2014/main" val="530014204"/>
                    </a:ext>
                  </a:extLst>
                </a:gridCol>
                <a:gridCol w="985652">
                  <a:extLst>
                    <a:ext uri="{9D8B030D-6E8A-4147-A177-3AD203B41FA5}">
                      <a16:colId xmlns:a16="http://schemas.microsoft.com/office/drawing/2014/main" val="883781066"/>
                    </a:ext>
                  </a:extLst>
                </a:gridCol>
              </a:tblGrid>
              <a:tr h="304125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Price-List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Per Package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Gold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Silver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Annual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Obie Pro</a:t>
                      </a:r>
                      <a:r>
                        <a:rPr lang="he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</a:t>
                      </a:r>
                      <a:endParaRPr lang="en-I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</a:t>
                      </a:r>
                      <a:r>
                        <a:rPr lang="en-I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89866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Obie Pro</a:t>
                      </a:r>
                      <a:r>
                        <a:rPr lang="he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672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</a:t>
                      </a:r>
                      <a:endParaRPr kumimoji="0" lang="en-IL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950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4th Year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28853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5th Year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63884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21185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Advance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1805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1235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22047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12%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1715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26172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966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 Years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072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FF8B38-3112-7E41-AAA0-A271750C2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CACD3D6-F124-1B4D-B2C7-CAFBCC42E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3726"/>
              </p:ext>
            </p:extLst>
          </p:nvPr>
        </p:nvGraphicFramePr>
        <p:xfrm>
          <a:off x="838431" y="1192269"/>
          <a:ext cx="10515135" cy="4473462"/>
        </p:xfrm>
        <a:graphic>
          <a:graphicData uri="http://schemas.openxmlformats.org/drawingml/2006/table">
            <a:tbl>
              <a:tblPr firstRow="1" bandRow="1"/>
              <a:tblGrid>
                <a:gridCol w="1132863">
                  <a:extLst>
                    <a:ext uri="{9D8B030D-6E8A-4147-A177-3AD203B41FA5}">
                      <a16:colId xmlns:a16="http://schemas.microsoft.com/office/drawing/2014/main" val="26704816"/>
                    </a:ext>
                  </a:extLst>
                </a:gridCol>
                <a:gridCol w="2057020">
                  <a:extLst>
                    <a:ext uri="{9D8B030D-6E8A-4147-A177-3AD203B41FA5}">
                      <a16:colId xmlns:a16="http://schemas.microsoft.com/office/drawing/2014/main" val="3082344386"/>
                    </a:ext>
                  </a:extLst>
                </a:gridCol>
                <a:gridCol w="1060376">
                  <a:extLst>
                    <a:ext uri="{9D8B030D-6E8A-4147-A177-3AD203B41FA5}">
                      <a16:colId xmlns:a16="http://schemas.microsoft.com/office/drawing/2014/main" val="1337612573"/>
                    </a:ext>
                  </a:extLst>
                </a:gridCol>
                <a:gridCol w="1272746">
                  <a:extLst>
                    <a:ext uri="{9D8B030D-6E8A-4147-A177-3AD203B41FA5}">
                      <a16:colId xmlns:a16="http://schemas.microsoft.com/office/drawing/2014/main" val="2021309922"/>
                    </a:ext>
                  </a:extLst>
                </a:gridCol>
                <a:gridCol w="1149179">
                  <a:extLst>
                    <a:ext uri="{9D8B030D-6E8A-4147-A177-3AD203B41FA5}">
                      <a16:colId xmlns:a16="http://schemas.microsoft.com/office/drawing/2014/main" val="1757668155"/>
                    </a:ext>
                  </a:extLst>
                </a:gridCol>
                <a:gridCol w="3842951">
                  <a:extLst>
                    <a:ext uri="{9D8B030D-6E8A-4147-A177-3AD203B41FA5}">
                      <a16:colId xmlns:a16="http://schemas.microsoft.com/office/drawing/2014/main" val="1578361782"/>
                    </a:ext>
                  </a:extLst>
                </a:gridCol>
              </a:tblGrid>
              <a:tr h="357142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Features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22884"/>
                  </a:ext>
                </a:extLst>
              </a:tr>
              <a:tr h="31049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Item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Gold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Silver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Comment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50711"/>
                  </a:ext>
                </a:extLst>
              </a:tr>
              <a:tr h="38112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Content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Games Updates / Upgrades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I</a:t>
                      </a:r>
                      <a:r>
                        <a:rPr lang="en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nterent connection is required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498358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Content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Marketing / Technical Material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615967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Service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Hotline Support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Working hours, 7 days a week</a:t>
                      </a:r>
                      <a:endParaRPr lang="en-IL" sz="1100" b="1" i="0" u="none" strike="noStrike" cap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441255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Service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Remote Access / System Monitoring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I</a:t>
                      </a:r>
                      <a:r>
                        <a:rPr lang="en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nterent connection is required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96547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SW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SW Updates / Upgrades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I</a:t>
                      </a:r>
                      <a:r>
                        <a:rPr lang="en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nterent connection is required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457773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On-Site Tech Visits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12746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Lamp Replacement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Unlimited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/ during visit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cap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533699"/>
                  </a:ext>
                </a:extLst>
              </a:tr>
              <a:tr h="34175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Service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Extra Tech Visit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100 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USD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200 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USD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Full price</a:t>
                      </a: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350 USD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Out-of-</a:t>
                      </a: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maintenance</a:t>
                      </a: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service.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Special prices may apply for tech visits in remote locations which are over 200KM away from a main city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28598"/>
                  </a:ext>
                </a:extLst>
              </a:tr>
              <a:tr h="34175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Service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Extra Hour On-Site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20 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USD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40 </a:t>
                      </a: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USD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Full price</a:t>
                      </a: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70 USD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Out-of-maintanance service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885451"/>
                  </a:ext>
                </a:extLst>
              </a:tr>
              <a:tr h="4146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Replacment Parts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10% off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5% off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</a:t>
                      </a: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ull price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24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12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1912909-354A-C24F-BA91-0D8347C23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799" y="5450773"/>
            <a:ext cx="692023" cy="50171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6F98E3-BE80-9349-B689-AFFFFF805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16078"/>
              </p:ext>
            </p:extLst>
          </p:nvPr>
        </p:nvGraphicFramePr>
        <p:xfrm>
          <a:off x="1406736" y="1280536"/>
          <a:ext cx="4483425" cy="4296927"/>
        </p:xfrm>
        <a:graphic>
          <a:graphicData uri="http://schemas.openxmlformats.org/drawingml/2006/table">
            <a:tbl>
              <a:tblPr firstRow="1" bandRow="1"/>
              <a:tblGrid>
                <a:gridCol w="1335391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1826937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1321097">
                  <a:extLst>
                    <a:ext uri="{9D8B030D-6E8A-4147-A177-3AD203B41FA5}">
                      <a16:colId xmlns:a16="http://schemas.microsoft.com/office/drawing/2014/main" val="13673867"/>
                    </a:ext>
                  </a:extLst>
                </a:gridCol>
              </a:tblGrid>
              <a:tr h="304125"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Out-of-Warranty Price-List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Category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Replacement Part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Per Unit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 PRO / Obie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Lamp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215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89866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cap="non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Projector repair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1430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9561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cap="non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28853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Camera repair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360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4697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HW</a:t>
                      </a:r>
                      <a:endParaRPr lang="en-IL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Control unit repair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31523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966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</a:t>
                      </a: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Software update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430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379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65714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Tech visit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75897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793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Extra hour on-site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70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66717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234908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Hourly remote support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110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92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73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748</Words>
  <Application>Microsoft Macintosh PowerPoint</Application>
  <PresentationFormat>Widescreen</PresentationFormat>
  <Paragraphs>420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Osnat Pardess</dc:creator>
  <cp:lastModifiedBy>Osnat Pardess</cp:lastModifiedBy>
  <cp:revision>52</cp:revision>
  <dcterms:created xsi:type="dcterms:W3CDTF">2020-07-23T10:16:12Z</dcterms:created>
  <dcterms:modified xsi:type="dcterms:W3CDTF">2020-09-07T16:46:37Z</dcterms:modified>
</cp:coreProperties>
</file>